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65" r:id="rId3"/>
    <p:sldId id="261" r:id="rId4"/>
    <p:sldId id="264" r:id="rId5"/>
    <p:sldId id="268" r:id="rId6"/>
    <p:sldId id="259" r:id="rId7"/>
    <p:sldId id="260" r:id="rId8"/>
    <p:sldId id="262" r:id="rId9"/>
    <p:sldId id="263" r:id="rId10"/>
    <p:sldId id="269" r:id="rId11"/>
    <p:sldId id="271" r:id="rId12"/>
    <p:sldId id="280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1" r:id="rId22"/>
    <p:sldId id="279" r:id="rId23"/>
    <p:sldId id="283" r:id="rId24"/>
    <p:sldId id="284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25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26D5AE3-4E77-4EDD-B72E-C69F753A270E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B3356EF-CE7B-410A-AEDF-B17CC2E9AC7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6D5AE3-4E77-4EDD-B72E-C69F753A270E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356EF-CE7B-410A-AEDF-B17CC2E9AC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C26D5AE3-4E77-4EDD-B72E-C69F753A270E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B3356EF-CE7B-410A-AEDF-B17CC2E9AC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6D5AE3-4E77-4EDD-B72E-C69F753A270E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356EF-CE7B-410A-AEDF-B17CC2E9AC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26D5AE3-4E77-4EDD-B72E-C69F753A270E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3B3356EF-CE7B-410A-AEDF-B17CC2E9AC7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6D5AE3-4E77-4EDD-B72E-C69F753A270E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356EF-CE7B-410A-AEDF-B17CC2E9AC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6D5AE3-4E77-4EDD-B72E-C69F753A270E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356EF-CE7B-410A-AEDF-B17CC2E9AC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6D5AE3-4E77-4EDD-B72E-C69F753A270E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356EF-CE7B-410A-AEDF-B17CC2E9AC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26D5AE3-4E77-4EDD-B72E-C69F753A270E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356EF-CE7B-410A-AEDF-B17CC2E9AC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6D5AE3-4E77-4EDD-B72E-C69F753A270E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356EF-CE7B-410A-AEDF-B17CC2E9AC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6D5AE3-4E77-4EDD-B72E-C69F753A270E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356EF-CE7B-410A-AEDF-B17CC2E9AC7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C26D5AE3-4E77-4EDD-B72E-C69F753A270E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B3356EF-CE7B-410A-AEDF-B17CC2E9AC7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5.jpeg"/><Relationship Id="rId7" Type="http://schemas.openxmlformats.org/officeDocument/2006/relationships/image" Target="../media/image1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1.jpeg"/><Relationship Id="rId5" Type="http://schemas.openxmlformats.org/officeDocument/2006/relationships/image" Target="../media/image3.jpeg"/><Relationship Id="rId10" Type="http://schemas.openxmlformats.org/officeDocument/2006/relationships/image" Target="../media/image40.png"/><Relationship Id="rId4" Type="http://schemas.openxmlformats.org/officeDocument/2006/relationships/image" Target="../media/image36.jpe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8.jpeg"/><Relationship Id="rId7" Type="http://schemas.openxmlformats.org/officeDocument/2006/relationships/image" Target="../media/image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5.pn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C:\Users\Екатерина\Desktop\мультики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227" y="1291426"/>
            <a:ext cx="6295706" cy="503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280" y="1916832"/>
            <a:ext cx="8229600" cy="2065388"/>
          </a:xfrm>
        </p:spPr>
        <p:txBody>
          <a:bodyPr>
            <a:normAutofit/>
          </a:bodyPr>
          <a:lstStyle/>
          <a:p>
            <a:r>
              <a:rPr lang="ru-RU" dirty="0" smtClean="0"/>
              <a:t>Особенности современной мультипликации и ее психологический анализ.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309755" y="5445225"/>
            <a:ext cx="7614479" cy="1265031"/>
            <a:chOff x="333868" y="5097785"/>
            <a:chExt cx="7838533" cy="1372323"/>
          </a:xfrm>
        </p:grpSpPr>
        <p:pic>
          <p:nvPicPr>
            <p:cNvPr id="1026" name="Picture 2" descr="C:\Users\Екатерина\Desktop\мультики\1386420529_sharlotta-zemlyanichk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0111" y="5125034"/>
              <a:ext cx="982807" cy="1345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Екатерина\Desktop\мультики\136861591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68" y="5108181"/>
              <a:ext cx="1976243" cy="1361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C:\Users\Екатерина\Desktop\мультики\kinopoisk.ru-Cars-1395597--w--160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715" y="5125035"/>
              <a:ext cx="1678660" cy="1286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C:\Users\Екатерина\Desktop\мультики\p_F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11" r="8430"/>
            <a:stretch/>
          </p:blipFill>
          <p:spPr bwMode="auto">
            <a:xfrm>
              <a:off x="4971375" y="5097785"/>
              <a:ext cx="1641231" cy="1372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C:\Users\Екатерина\Desktop\мультики\smeshariki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2607" y="5097785"/>
              <a:ext cx="1559794" cy="1342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55406" y="15533"/>
            <a:ext cx="8116994" cy="1591203"/>
            <a:chOff x="348473" y="238868"/>
            <a:chExt cx="8370529" cy="1315819"/>
          </a:xfrm>
        </p:grpSpPr>
        <p:pic>
          <p:nvPicPr>
            <p:cNvPr id="1028" name="Picture 4" descr="C:\Users\Екатерина\Desktop\мультики\36909336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229" y="238870"/>
              <a:ext cx="1754422" cy="1315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Екатерина\Desktop\мультики\272939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238868"/>
              <a:ext cx="1747509" cy="1242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Екатерина\Desktop\мультики\78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473" y="238870"/>
              <a:ext cx="1703247" cy="1242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C:\Users\Екатерина\Desktop\мультики\мульт5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38869"/>
              <a:ext cx="1914754" cy="1255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:\Users\Екатерина\Desktop\мультики\мульт9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8580" y="238868"/>
              <a:ext cx="1255668" cy="1255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230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катерина\Desktop\мультики\img3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3" b="33889"/>
          <a:stretch/>
        </p:blipFill>
        <p:spPr bwMode="auto">
          <a:xfrm>
            <a:off x="485945" y="5034952"/>
            <a:ext cx="6839719" cy="170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295" y="188640"/>
            <a:ext cx="7239000" cy="626328"/>
          </a:xfrm>
        </p:spPr>
        <p:txBody>
          <a:bodyPr/>
          <a:lstStyle/>
          <a:p>
            <a:r>
              <a:rPr lang="ru-RU" dirty="0" smtClean="0"/>
              <a:t>1. Сюжет мультфильма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295" y="946205"/>
            <a:ext cx="7239000" cy="464303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Соответствие темы, сюжета возрастным особенностям ребенка. Полезно попробовать в нескольких предложениях рассказать самому себе, о чем этот мультик, кратко пересказать содержание, чтобы понять, если в нем смысл и мораль. </a:t>
            </a:r>
          </a:p>
          <a:p>
            <a:r>
              <a:rPr lang="ru-RU" dirty="0"/>
              <a:t>Понятность для ребенка самого сюжета и очевидность связей между событиями, возможность легко самостоятельно сделать вывод.</a:t>
            </a:r>
          </a:p>
          <a:p>
            <a:r>
              <a:rPr lang="ru-RU" dirty="0"/>
              <a:t>Отсутствие излишнего нагромождения </a:t>
            </a:r>
            <a:r>
              <a:rPr lang="ru-RU" dirty="0" smtClean="0"/>
              <a:t>событиями</a:t>
            </a:r>
          </a:p>
          <a:p>
            <a:pPr marL="0" indent="0">
              <a:buNone/>
            </a:pPr>
            <a:r>
              <a:rPr lang="ru-RU" dirty="0" smtClean="0"/>
              <a:t>Хороший мультфильм должен быть понятен без слов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892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Екатерина\Desktop\мультики\kinopoisk.ru-Barboskiny-17497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1" t="8138" r="1451" b="8138"/>
          <a:stretch/>
        </p:blipFill>
        <p:spPr bwMode="auto">
          <a:xfrm>
            <a:off x="4007370" y="4972187"/>
            <a:ext cx="3577030" cy="178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3947035" cy="1504501"/>
          </a:xfrm>
        </p:spPr>
        <p:txBody>
          <a:bodyPr>
            <a:normAutofit/>
          </a:bodyPr>
          <a:lstStyle/>
          <a:p>
            <a:r>
              <a:rPr lang="ru-RU" dirty="0" smtClean="0"/>
              <a:t>2. Эстетичность и </a:t>
            </a:r>
            <a:r>
              <a:rPr lang="ru-RU" dirty="0" err="1" smtClean="0"/>
              <a:t>экологичность</a:t>
            </a:r>
            <a:r>
              <a:rPr lang="ru-RU" dirty="0" smtClean="0"/>
              <a:t> мультфильма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961933" y="2440981"/>
            <a:ext cx="3610744" cy="2930335"/>
          </a:xfrm>
        </p:spPr>
        <p:txBody>
          <a:bodyPr>
            <a:noAutofit/>
          </a:bodyPr>
          <a:lstStyle/>
          <a:p>
            <a:r>
              <a:rPr lang="ru-RU" sz="2600" dirty="0"/>
              <a:t>Узнаваемость</a:t>
            </a:r>
          </a:p>
          <a:p>
            <a:r>
              <a:rPr lang="ru-RU" sz="2600" dirty="0"/>
              <a:t>Адекватная представленность окружающего мира</a:t>
            </a:r>
          </a:p>
          <a:p>
            <a:r>
              <a:rPr lang="ru-RU" sz="2600" dirty="0"/>
              <a:t>Адекватность по яркости и краскам</a:t>
            </a:r>
          </a:p>
        </p:txBody>
      </p:sp>
      <p:pic>
        <p:nvPicPr>
          <p:cNvPr id="9220" name="Picture 4" descr="C:\Users\Екатерина\Desktop\мультики\smeshari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20566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Екатерина\Desktop\мультики\мульт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89437"/>
            <a:ext cx="2395327" cy="239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Users\Екатерина\Desktop\мультики\article5_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3" t="5837" r="12835"/>
          <a:stretch/>
        </p:blipFill>
        <p:spPr bwMode="auto">
          <a:xfrm>
            <a:off x="105544" y="172834"/>
            <a:ext cx="3962400" cy="26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94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23528" y="1840652"/>
            <a:ext cx="8064896" cy="4987936"/>
          </a:xfrm>
        </p:spPr>
        <p:txBody>
          <a:bodyPr>
            <a:normAutofit/>
          </a:bodyPr>
          <a:lstStyle/>
          <a:p>
            <a:r>
              <a:rPr lang="ru-RU" dirty="0" smtClean="0"/>
              <a:t>Герой, с которым может идентифицироваться ребенок</a:t>
            </a:r>
          </a:p>
          <a:p>
            <a:pPr marL="0" indent="0">
              <a:buNone/>
            </a:pPr>
            <a:r>
              <a:rPr lang="ru-RU" dirty="0"/>
              <a:t>Персонаж, с которым легко идентифицироваться</a:t>
            </a:r>
          </a:p>
          <a:p>
            <a:pPr marL="0" indent="0">
              <a:buNone/>
            </a:pPr>
            <a:r>
              <a:rPr lang="ru-RU" dirty="0"/>
              <a:t>Особенности поведения и ценности, которые он несет</a:t>
            </a:r>
          </a:p>
          <a:p>
            <a:pPr marL="0" indent="0">
              <a:buNone/>
            </a:pPr>
            <a:r>
              <a:rPr lang="ru-RU" dirty="0"/>
              <a:t>Отсутствие волшебной силы у главного </a:t>
            </a:r>
            <a:r>
              <a:rPr lang="ru-RU" dirty="0" smtClean="0"/>
              <a:t>героя</a:t>
            </a:r>
            <a:endParaRPr lang="ru-RU" dirty="0"/>
          </a:p>
          <a:p>
            <a:r>
              <a:rPr lang="ru-RU" dirty="0" smtClean="0"/>
              <a:t>Женские образы</a:t>
            </a:r>
          </a:p>
          <a:p>
            <a:r>
              <a:rPr lang="ru-RU" dirty="0" smtClean="0"/>
              <a:t>Мужские образы</a:t>
            </a:r>
          </a:p>
          <a:p>
            <a:r>
              <a:rPr lang="ru-RU" dirty="0" smtClean="0"/>
              <a:t>Другие образы современной мультипликации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3</a:t>
            </a:r>
            <a:r>
              <a:rPr lang="ru-RU" dirty="0" smtClean="0"/>
              <a:t>. Образы героев: их внешний облик и стиль поведения.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870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Екатерина\Desktop\мультики\big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3" t="1512" r="28153" b="1512"/>
          <a:stretch/>
        </p:blipFill>
        <p:spPr bwMode="auto">
          <a:xfrm>
            <a:off x="107504" y="1607067"/>
            <a:ext cx="1586447" cy="196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Екатерина\Desktop\мультики\vtobez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16" y="135556"/>
            <a:ext cx="2065194" cy="358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3926" y="331074"/>
            <a:ext cx="7034067" cy="1152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Женский образ: девочка, девушка,</a:t>
            </a:r>
          </a:p>
          <a:p>
            <a:pPr marL="0" indent="0">
              <a:buNone/>
            </a:pPr>
            <a:r>
              <a:rPr lang="ru-RU" dirty="0" smtClean="0"/>
              <a:t> женщина</a:t>
            </a:r>
            <a:endParaRPr lang="ru-RU" dirty="0"/>
          </a:p>
        </p:txBody>
      </p:sp>
      <p:pic>
        <p:nvPicPr>
          <p:cNvPr id="10243" name="Picture 3" descr="C:\Users\Екатерина\Desktop\мультики\1342347226_tri-bogatyrya-i-shamahanskaya-caric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r="41946"/>
          <a:stretch/>
        </p:blipFill>
        <p:spPr bwMode="auto">
          <a:xfrm>
            <a:off x="302326" y="3342205"/>
            <a:ext cx="2163357" cy="19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Екатерина\Desktop\мультики\1386420529_sharlotta-zemlyanichk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60020"/>
            <a:ext cx="1513736" cy="213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Екатерина\Desktop\мультики\Ivan-Carevich-i-Seryj-Volk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9" r="12518"/>
          <a:stretch/>
        </p:blipFill>
        <p:spPr bwMode="auto">
          <a:xfrm>
            <a:off x="1965751" y="1571581"/>
            <a:ext cx="2391239" cy="21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C:\Users\Екатерина\Desktop\мультики\7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722" y="3205652"/>
            <a:ext cx="2290187" cy="167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C:\Users\Екатерина\Desktop\мультики\93789728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11"/>
          <a:stretch/>
        </p:blipFill>
        <p:spPr bwMode="auto">
          <a:xfrm>
            <a:off x="2876017" y="4512317"/>
            <a:ext cx="2961943" cy="215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C:\Users\Екатерина\Desktop\мультики\1282637488_kinopoisk.ru-knyaz-vladimir-37812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21" y="5255597"/>
            <a:ext cx="2507568" cy="150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 descr="C:\Users\Екатерина\Desktop\мультики\Rapuncel-zaputannaja-istorija-3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1" t="4386" b="16349"/>
          <a:stretch/>
        </p:blipFill>
        <p:spPr bwMode="auto">
          <a:xfrm>
            <a:off x="5954413" y="4950863"/>
            <a:ext cx="2961710" cy="177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Екатерина\Desktop\мультики\images (2)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7" t="12963" r="17718" b="8852"/>
          <a:stretch/>
        </p:blipFill>
        <p:spPr bwMode="auto">
          <a:xfrm>
            <a:off x="3673644" y="3053024"/>
            <a:ext cx="1034632" cy="148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34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54" y="332656"/>
            <a:ext cx="7128792" cy="607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89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Екатерина\Desktop\мультики\x_bf22236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4" t="15815" r="10135" b="30598"/>
          <a:stretch/>
        </p:blipFill>
        <p:spPr bwMode="auto">
          <a:xfrm>
            <a:off x="305127" y="3814736"/>
            <a:ext cx="4659905" cy="273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Екатерина\Desktop\мультики\2332_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27" y="116632"/>
            <a:ext cx="834226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Екатерина\Desktop\мультики\6424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9"/>
          <a:stretch/>
        </p:blipFill>
        <p:spPr bwMode="auto">
          <a:xfrm>
            <a:off x="6456784" y="3629405"/>
            <a:ext cx="1464627" cy="310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51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35292" y="55209"/>
            <a:ext cx="4176464" cy="743507"/>
          </a:xfrm>
        </p:spPr>
        <p:txBody>
          <a:bodyPr>
            <a:noAutofit/>
          </a:bodyPr>
          <a:lstStyle/>
          <a:p>
            <a:r>
              <a:rPr lang="ru-RU" sz="4000" dirty="0" smtClean="0"/>
              <a:t>Образ матери</a:t>
            </a:r>
            <a:endParaRPr lang="ru-RU" sz="4000" dirty="0"/>
          </a:p>
        </p:txBody>
      </p:sp>
      <p:pic>
        <p:nvPicPr>
          <p:cNvPr id="13314" name="Picture 2" descr="C:\Users\Екатерина\Desktop\мультики\20121014-121703-9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3181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Екатерина\Desktop\мультики\1365586425_07mama-barbo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6" y="764704"/>
            <a:ext cx="2220307" cy="382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Екатерина\Desktop\мультики\fiona_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5" r="17696" b="34048"/>
          <a:stretch/>
        </p:blipFill>
        <p:spPr bwMode="auto">
          <a:xfrm>
            <a:off x="5525751" y="4316387"/>
            <a:ext cx="1548882" cy="255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Екатерина\Desktop\мультики\vliyanie_multfilma_na_rebenk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670" y="764704"/>
            <a:ext cx="2457234" cy="214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Екатерина\Desktop\мультики\mult 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1" t="6897" b="11879"/>
          <a:stretch/>
        </p:blipFill>
        <p:spPr bwMode="auto">
          <a:xfrm>
            <a:off x="239171" y="4686731"/>
            <a:ext cx="2099592" cy="194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C:\Users\Екатерина\Desktop\мультики\3023879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66" y="5346092"/>
            <a:ext cx="2686034" cy="151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C:\Users\Екатерина\Desktop\мультики\1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670" y="3068959"/>
            <a:ext cx="2854753" cy="339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C:\Users\Екатерина\Desktop\мультики\b1e734b7c957dd21c09a12267fa157d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10919"/>
            <a:ext cx="2687505" cy="201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86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557630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C:\Users\Екатерина\Desktop\мультики\n_kinopoisk.ru-tangled-14323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 t="4958" r="15152"/>
          <a:stretch/>
        </p:blipFill>
        <p:spPr bwMode="auto">
          <a:xfrm>
            <a:off x="366245" y="3638939"/>
            <a:ext cx="2780524" cy="271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Екатерина\Desktop\мультики\Матушка Готел (Рапунцель Запутанная история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866" y="3656638"/>
            <a:ext cx="2609406" cy="269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26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88640"/>
            <a:ext cx="7776864" cy="587659"/>
          </a:xfrm>
        </p:spPr>
        <p:txBody>
          <a:bodyPr>
            <a:noAutofit/>
          </a:bodyPr>
          <a:lstStyle/>
          <a:p>
            <a:r>
              <a:rPr lang="ru-RU" sz="2800" dirty="0" smtClean="0"/>
              <a:t>Мужской образ: мальчик, юноша, мужчина</a:t>
            </a:r>
            <a:endParaRPr lang="ru-RU" sz="2800" dirty="0"/>
          </a:p>
        </p:txBody>
      </p:sp>
      <p:pic>
        <p:nvPicPr>
          <p:cNvPr id="15364" name="Picture 4" descr="C:\Users\Екатерина\Desktop\мультики\225153-aliya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8" t="19501" r="1318" b="-1731"/>
          <a:stretch/>
        </p:blipFill>
        <p:spPr bwMode="auto">
          <a:xfrm>
            <a:off x="40770" y="3278278"/>
            <a:ext cx="3011835" cy="15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C:\Users\Екатерина\Desktop\мультики\original-_3_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" y="4894721"/>
            <a:ext cx="3485216" cy="194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C:\Users\Екатерина\Desktop\мультики\загруженное (7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6" t="21037" r="-1018" b="-1010"/>
          <a:stretch/>
        </p:blipFill>
        <p:spPr bwMode="auto">
          <a:xfrm>
            <a:off x="251520" y="697747"/>
            <a:ext cx="1771958" cy="259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3" name="Picture 13" descr="C:\Users\Екатерина\Desktop\мультики\мульт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250" y="2960736"/>
            <a:ext cx="200025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C:\Users\Екатерина\Desktop\мультики\9d922c49596650059d28162b6c3087c2uniqueidcmcimag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950" y="820405"/>
            <a:ext cx="25146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C:\Users\Екатерина\Desktop\мультики\3690933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51919"/>
            <a:ext cx="3160513" cy="23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17" descr="C:\Users\Екатерина\Desktop\мультики\загруженное (8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925" y="820405"/>
            <a:ext cx="2691427" cy="201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04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8750"/>
            <a:ext cx="2468563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45"/>
          <a:stretch/>
        </p:blipFill>
        <p:spPr bwMode="auto">
          <a:xfrm>
            <a:off x="6588224" y="4133021"/>
            <a:ext cx="1287609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 descr="C:\Users\Екатерина\Desktop\мультики\images (1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3" y="5157192"/>
            <a:ext cx="2924175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Екатерина\Desktop\мультики\1365587676_06papa-barbo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" y="0"/>
            <a:ext cx="2213429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:\Users\Екатерина\Desktop\мультики\272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0" y="3180859"/>
            <a:ext cx="3385467" cy="190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C:\Users\Екатерина\Desktop\мультики\152f5ea3fc4a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0" t="15774" r="10444" b="20666"/>
          <a:stretch/>
        </p:blipFill>
        <p:spPr bwMode="auto">
          <a:xfrm>
            <a:off x="4211960" y="1834391"/>
            <a:ext cx="3528392" cy="216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C:\Users\Екатерина\Desktop\мультики\Meshok-yablok-smotret-onlayn.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783" y="4133021"/>
            <a:ext cx="2702893" cy="250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1" descr="C:\Users\Екатерина\Desktop\мультики\prkur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t="9943" r="10055" b="12201"/>
          <a:stretch/>
        </p:blipFill>
        <p:spPr bwMode="auto">
          <a:xfrm>
            <a:off x="2339752" y="116632"/>
            <a:ext cx="3085246" cy="214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77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239000" cy="698336"/>
          </a:xfrm>
        </p:spPr>
        <p:txBody>
          <a:bodyPr/>
          <a:lstStyle/>
          <a:p>
            <a:r>
              <a:rPr lang="ru-RU" dirty="0" smtClean="0"/>
              <a:t>Свойства мультфильма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7239000" cy="51149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Это часть детской субкультуры, подобно книге, но мультфильм</a:t>
            </a:r>
            <a:endParaRPr lang="ru-RU" dirty="0"/>
          </a:p>
          <a:p>
            <a:r>
              <a:rPr lang="ru-RU" dirty="0" smtClean="0"/>
              <a:t>Очень образный, яркий. Образ уже создан и навязан автором. Нет простора для фантазии</a:t>
            </a:r>
          </a:p>
          <a:p>
            <a:r>
              <a:rPr lang="ru-RU" dirty="0" smtClean="0"/>
              <a:t>Развивается очень быстро (особенно современный мультфильм), и скорость событий нельзя регулировать</a:t>
            </a:r>
          </a:p>
          <a:p>
            <a:r>
              <a:rPr lang="ru-RU" dirty="0" smtClean="0"/>
              <a:t>Сопровождается звуками, музыкой</a:t>
            </a:r>
          </a:p>
          <a:p>
            <a:r>
              <a:rPr lang="ru-RU" dirty="0" smtClean="0"/>
              <a:t>Привлекает внимание ребенка непроизвольно и очень сильно</a:t>
            </a:r>
          </a:p>
          <a:p>
            <a:r>
              <a:rPr lang="ru-RU" dirty="0" smtClean="0"/>
              <a:t>Имеет сильное эмоциональное воздействие на ребенка</a:t>
            </a:r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658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Екатерина\Desktop\мультики\39963_madagaskar_pic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600" y="78891"/>
            <a:ext cx="3606355" cy="270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Екатерина\Desktop\мультики\images (1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98" y="2601814"/>
            <a:ext cx="2517587" cy="205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31050" t="25129" r="26817" b="21217"/>
          <a:stretch/>
        </p:blipFill>
        <p:spPr>
          <a:xfrm>
            <a:off x="251520" y="111466"/>
            <a:ext cx="3173614" cy="2453438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18999" t="20558" r="27353" b="22924"/>
          <a:stretch/>
        </p:blipFill>
        <p:spPr>
          <a:xfrm>
            <a:off x="179512" y="4835589"/>
            <a:ext cx="3186883" cy="1887416"/>
          </a:xfrm>
          <a:prstGeom prst="rect">
            <a:avLst/>
          </a:prstGeom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6" t="20029" r="48787" b="32611"/>
          <a:stretch/>
        </p:blipFill>
        <p:spPr bwMode="auto">
          <a:xfrm>
            <a:off x="2941164" y="1790309"/>
            <a:ext cx="2640663" cy="215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7"/>
          <a:srcRect l="18425" t="19986" r="48027" b="34429"/>
          <a:stretch/>
        </p:blipFill>
        <p:spPr>
          <a:xfrm>
            <a:off x="3521696" y="4509119"/>
            <a:ext cx="3180303" cy="2124343"/>
          </a:xfrm>
          <a:prstGeom prst="rect">
            <a:avLst/>
          </a:prstGeom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5" t="21973" r="47308" b="32976"/>
          <a:stretch/>
        </p:blipFill>
        <p:spPr bwMode="auto">
          <a:xfrm>
            <a:off x="5549997" y="2869649"/>
            <a:ext cx="3442914" cy="247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79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Екатерина\Desktop\мультики\загруженное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" y="74569"/>
            <a:ext cx="3901532" cy="292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Екатерина\Desktop\мультики\Си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251" y="317195"/>
            <a:ext cx="2912012" cy="243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Екатерина\Desktop\мультики\загруженное (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528846"/>
            <a:ext cx="2452641" cy="427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Екатерина\Desktop\мультики\607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4023797" cy="29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47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Екатерина\Desktop\мультики\Lion-King2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902"/>
            <a:ext cx="330992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Екатерина\Desktop\мультики\shrek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4" y="3270882"/>
            <a:ext cx="1785307" cy="273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Екатерина\Desktop\мультики\13686159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599" y="4935902"/>
            <a:ext cx="2605350" cy="18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Екатерина\Desktop\мультики\716938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169" y="2509464"/>
            <a:ext cx="1961781" cy="222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88" y="159922"/>
            <a:ext cx="7239000" cy="710952"/>
          </a:xfrm>
        </p:spPr>
        <p:txBody>
          <a:bodyPr/>
          <a:lstStyle/>
          <a:p>
            <a:r>
              <a:rPr lang="ru-RU" dirty="0" smtClean="0"/>
              <a:t>4. Добро и зло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565151" y="1042575"/>
            <a:ext cx="5006862" cy="4846320"/>
          </a:xfrm>
        </p:spPr>
        <p:txBody>
          <a:bodyPr>
            <a:normAutofit/>
          </a:bodyPr>
          <a:lstStyle/>
          <a:p>
            <a:r>
              <a:rPr lang="ru-RU" dirty="0"/>
              <a:t>Четкое внешнее определение добра и зла. </a:t>
            </a:r>
            <a:endParaRPr lang="ru-RU" dirty="0" smtClean="0"/>
          </a:p>
          <a:p>
            <a:r>
              <a:rPr lang="ru-RU" dirty="0" smtClean="0"/>
              <a:t>Однозначное </a:t>
            </a:r>
            <a:r>
              <a:rPr lang="ru-RU" dirty="0"/>
              <a:t>поведение и смысловое наполнение добра и зла.</a:t>
            </a:r>
          </a:p>
          <a:p>
            <a:r>
              <a:rPr lang="ru-RU" dirty="0"/>
              <a:t>Наказывает зло не добрый, а некоторая внешняя сила: добро не вершит самосуд.</a:t>
            </a:r>
          </a:p>
          <a:p>
            <a:endParaRPr lang="ru-RU" dirty="0"/>
          </a:p>
        </p:txBody>
      </p:sp>
      <p:pic>
        <p:nvPicPr>
          <p:cNvPr id="2050" name="Picture 2" descr="C:\Users\Екатерина\Desktop\мультики\загруженное (12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1"/>
          <a:stretch/>
        </p:blipFill>
        <p:spPr bwMode="auto">
          <a:xfrm>
            <a:off x="7036169" y="4935902"/>
            <a:ext cx="1965928" cy="17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972" y="4935902"/>
            <a:ext cx="2341563" cy="180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06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7239000" cy="2088232"/>
          </a:xfrm>
        </p:spPr>
        <p:txBody>
          <a:bodyPr>
            <a:normAutofit/>
          </a:bodyPr>
          <a:lstStyle/>
          <a:p>
            <a:r>
              <a:rPr lang="ru-RU" dirty="0" smtClean="0"/>
              <a:t>5. Какую игру может развить ребенок на основе мультфильма</a:t>
            </a:r>
            <a:endParaRPr lang="ru-RU" dirty="0"/>
          </a:p>
        </p:txBody>
      </p:sp>
      <p:pic>
        <p:nvPicPr>
          <p:cNvPr id="2050" name="Picture 2" descr="C:\Users\Екатерина\Desktop\мультики\images 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899933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078" y="2751538"/>
            <a:ext cx="2852737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Екатерина\Desktop\мультики\0-8765-800x6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8"/>
            <a:ext cx="3227039" cy="24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0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Схема анализа мультфильма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Сюжет мультфильма</a:t>
            </a:r>
          </a:p>
          <a:p>
            <a:r>
              <a:rPr lang="ru-RU" dirty="0" smtClean="0"/>
              <a:t>Эстетичность и </a:t>
            </a:r>
            <a:r>
              <a:rPr lang="ru-RU" dirty="0" err="1" smtClean="0"/>
              <a:t>экологичность</a:t>
            </a:r>
            <a:endParaRPr lang="ru-RU" dirty="0" smtClean="0"/>
          </a:p>
          <a:p>
            <a:r>
              <a:rPr lang="ru-RU" dirty="0" smtClean="0"/>
              <a:t>Образы героев</a:t>
            </a:r>
          </a:p>
          <a:p>
            <a:r>
              <a:rPr lang="ru-RU" dirty="0" smtClean="0"/>
              <a:t>Отношения добра и зла</a:t>
            </a:r>
          </a:p>
          <a:p>
            <a:r>
              <a:rPr lang="ru-RU" dirty="0" smtClean="0"/>
              <a:t>Игровая деятельность, которая может быть развита на основе мультфильма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01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2318818"/>
            <a:ext cx="604867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ВНИМАНИЕ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Екатерина\Desktop\мультики\8513982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996952"/>
            <a:ext cx="2408341" cy="361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катерина\Desktop\мультики\kak_ricovat_kotenok_po_imeni_ga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2" t="5038" r="30250"/>
          <a:stretch/>
        </p:blipFill>
        <p:spPr bwMode="auto">
          <a:xfrm>
            <a:off x="251521" y="476673"/>
            <a:ext cx="1656183" cy="271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69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Екатерина\Desktop\мультики\t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652" y="116632"/>
            <a:ext cx="2857500" cy="1905000"/>
          </a:xfrm>
          <a:prstGeom prst="rect">
            <a:avLst/>
          </a:prstGeom>
          <a:noFill/>
          <a:effectLst>
            <a:glow rad="431800">
              <a:schemeClr val="tx1">
                <a:lumMod val="85000"/>
                <a:lumOff val="15000"/>
                <a:alpha val="57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Екатерина\Desktop\мультики\televiz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471283"/>
            <a:ext cx="2808638" cy="2171777"/>
          </a:xfrm>
          <a:prstGeom prst="rect">
            <a:avLst/>
          </a:prstGeom>
          <a:noFill/>
          <a:effectLst>
            <a:glow rad="139700">
              <a:schemeClr val="tx1">
                <a:lumMod val="95000"/>
                <a:lumOff val="5000"/>
                <a:alpha val="78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702" y="229816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Какое место в жизни детей занимает мультфильм</a:t>
            </a:r>
            <a:endParaRPr lang="ru-RU" dirty="0"/>
          </a:p>
        </p:txBody>
      </p:sp>
      <p:pic>
        <p:nvPicPr>
          <p:cNvPr id="4099" name="Picture 3" descr="C:\Users\Екатерина\Desktop\мультики\1272962344_child-television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439" y="2443481"/>
            <a:ext cx="2763744" cy="1730678"/>
          </a:xfrm>
          <a:prstGeom prst="rect">
            <a:avLst/>
          </a:prstGeom>
          <a:noFill/>
          <a:effectLst>
            <a:glow rad="215900">
              <a:schemeClr val="tx1">
                <a:lumMod val="95000"/>
                <a:lumOff val="5000"/>
                <a:alpha val="69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5850132" cy="508626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Детям показывают мультфильмы начиная с младенческого возраста (ВОЗ запрещает просмотр телевизора детям до 3 лет)</a:t>
            </a:r>
          </a:p>
          <a:p>
            <a:r>
              <a:rPr lang="ru-RU" dirty="0"/>
              <a:t>Продолжительность просмотра зачастую не контролируется родителями</a:t>
            </a:r>
          </a:p>
          <a:p>
            <a:r>
              <a:rPr lang="ru-RU" dirty="0" smtClean="0"/>
              <a:t>Мультфильмы предлагаются детям не по возрасту с точки зрения сюжета и темы</a:t>
            </a:r>
          </a:p>
          <a:p>
            <a:r>
              <a:rPr lang="ru-RU" dirty="0" smtClean="0"/>
              <a:t>Мультфильм вытесняет из жизни детей предметно-игровую деятельность, сюжетную игру, общение с родителями и сверстниками, чтение книг и проч.</a:t>
            </a:r>
          </a:p>
          <a:p>
            <a:r>
              <a:rPr lang="ru-RU" dirty="0" smtClean="0"/>
              <a:t>Формируется экранная зависимость, потребность в постоянном эмоциональном допинге, задержка речевого развития, расторможенность</a:t>
            </a:r>
          </a:p>
        </p:txBody>
      </p:sp>
    </p:spTree>
    <p:extLst>
      <p:ext uri="{BB962C8B-B14F-4D97-AF65-F5344CB8AC3E}">
        <p14:creationId xmlns:p14="http://schemas.microsoft.com/office/powerpoint/2010/main" val="73065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676875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Развивающий потенциал мультфильма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132856"/>
            <a:ext cx="7355160" cy="3835808"/>
          </a:xfrm>
        </p:spPr>
        <p:txBody>
          <a:bodyPr>
            <a:normAutofit/>
          </a:bodyPr>
          <a:lstStyle/>
          <a:p>
            <a:r>
              <a:rPr lang="ru-RU" dirty="0" smtClean="0"/>
              <a:t>Как некоторая история, сказка может быть областью социального научения ребенка</a:t>
            </a:r>
          </a:p>
          <a:p>
            <a:r>
              <a:rPr lang="ru-RU" dirty="0" smtClean="0"/>
              <a:t>Может иметь психотерапевтическое значение (при соблюдении некоторых условий)</a:t>
            </a:r>
          </a:p>
          <a:p>
            <a:r>
              <a:rPr lang="ru-RU" dirty="0" smtClean="0"/>
              <a:t>Может расширять представление ребенка о мире</a:t>
            </a:r>
          </a:p>
        </p:txBody>
      </p:sp>
    </p:spTree>
    <p:extLst>
      <p:ext uri="{BB962C8B-B14F-4D97-AF65-F5344CB8AC3E}">
        <p14:creationId xmlns:p14="http://schemas.microsoft.com/office/powerpoint/2010/main" val="227891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0"/>
            <a:ext cx="4310063" cy="644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29159"/>
            <a:ext cx="5770984" cy="49685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Но …</a:t>
            </a:r>
          </a:p>
          <a:p>
            <a:r>
              <a:rPr lang="ru-RU" dirty="0"/>
              <a:t>Мультфильм не может стать заменой предметно-игровой деятельности в жизни ребенка, не может развивать сенсорную сферу ребенка. </a:t>
            </a:r>
          </a:p>
          <a:p>
            <a:r>
              <a:rPr lang="ru-RU" dirty="0"/>
              <a:t>Мультфильм приучает быть пассивным наблюдателем. Даже если ребенок не участвует в действии, оно все равно продолжится.</a:t>
            </a:r>
          </a:p>
          <a:p>
            <a:r>
              <a:rPr lang="ru-RU" dirty="0"/>
              <a:t>Мультфильм пагубно действует на развитие произвольного внимания ребенка, будучи очень сильным стимулятором непроизвольного </a:t>
            </a:r>
            <a:r>
              <a:rPr lang="ru-RU" dirty="0" smtClean="0"/>
              <a:t>внимания</a:t>
            </a:r>
          </a:p>
        </p:txBody>
      </p:sp>
    </p:spTree>
    <p:extLst>
      <p:ext uri="{BB962C8B-B14F-4D97-AF65-F5344CB8AC3E}">
        <p14:creationId xmlns:p14="http://schemas.microsoft.com/office/powerpoint/2010/main" val="275206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катерина\Desktop\мультики\загруженное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25" y="1124744"/>
            <a:ext cx="296227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Кто сегодня снимает мультфильмы в </a:t>
            </a:r>
            <a:r>
              <a:rPr lang="ru-RU" dirty="0" err="1" smtClean="0"/>
              <a:t>россии</a:t>
            </a:r>
            <a:r>
              <a:rPr lang="ru-RU" dirty="0" smtClean="0"/>
              <a:t>?</a:t>
            </a:r>
            <a:endParaRPr lang="ru-RU" dirty="0"/>
          </a:p>
        </p:txBody>
      </p:sp>
      <p:pic>
        <p:nvPicPr>
          <p:cNvPr id="2052" name="Picture 4" descr="C:\Users\Екатерина\Desktop\мультики\article5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37" y="2276872"/>
            <a:ext cx="6724400" cy="353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4825" y="5949280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Sylfaen" panose="010A0502050306030303" pitchFamily="18" charset="0"/>
              </a:rPr>
              <a:t>10 июля 2011 года студия отметила 75-летие. Но на сегодня фактически она не существует. </a:t>
            </a:r>
            <a:endParaRPr lang="ru-RU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82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катерина\Desktop\мультики\1355284643_meln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55952"/>
            <a:ext cx="3942979" cy="27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катерина\Desktop\мультики\images (9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7132"/>
            <a:ext cx="3240360" cy="85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Екатерина\Desktop\мультики\p_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945268"/>
            <a:ext cx="2537061" cy="168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Екатерина\Desktop\мультики\smesharik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704" y="4790009"/>
            <a:ext cx="2162608" cy="162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5432" y="188640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Кто сегодня снимает мультфильмы в </a:t>
            </a:r>
            <a:r>
              <a:rPr lang="ru-RU" dirty="0" err="1" smtClean="0"/>
              <a:t>россии</a:t>
            </a:r>
            <a:r>
              <a:rPr lang="ru-RU" dirty="0" smtClean="0"/>
              <a:t>?</a:t>
            </a:r>
            <a:endParaRPr lang="ru-RU" dirty="0"/>
          </a:p>
        </p:txBody>
      </p:sp>
      <p:pic>
        <p:nvPicPr>
          <p:cNvPr id="3078" name="Picture 6" descr="C:\Users\Екатерина\Desktop\мультики\9d922c49596650059d28162b6c3087c2uniqueidcmcimage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081" y="3684605"/>
            <a:ext cx="1473872" cy="110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катерина\Desktop\мультики\3690933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1" y="4499002"/>
            <a:ext cx="1728192" cy="12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20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239000" cy="698336"/>
          </a:xfrm>
        </p:spPr>
        <p:txBody>
          <a:bodyPr/>
          <a:lstStyle/>
          <a:p>
            <a:r>
              <a:rPr lang="ru-RU" dirty="0" smtClean="0"/>
              <a:t>Американские студии</a:t>
            </a:r>
            <a:endParaRPr lang="ru-RU" dirty="0"/>
          </a:p>
        </p:txBody>
      </p:sp>
      <p:pic>
        <p:nvPicPr>
          <p:cNvPr id="5122" name="Picture 2" descr="C:\Users\Екатерина\Desktop\мультики\125134565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t="10085" r="7341" b="8845"/>
          <a:stretch/>
        </p:blipFill>
        <p:spPr bwMode="auto">
          <a:xfrm>
            <a:off x="206861" y="3789040"/>
            <a:ext cx="4173415" cy="295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Екатерина\Desktop\мультики\Logo_20th_century_fo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0" r="14457"/>
          <a:stretch/>
        </p:blipFill>
        <p:spPr bwMode="auto">
          <a:xfrm>
            <a:off x="2771800" y="980728"/>
            <a:ext cx="2290303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Екатерина\Desktop\мультики\мульт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11" y="980728"/>
            <a:ext cx="2193031" cy="137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Екатерина\Desktop\мультики\мульт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4" b="26833"/>
          <a:stretch/>
        </p:blipFill>
        <p:spPr bwMode="auto">
          <a:xfrm>
            <a:off x="1546626" y="2003078"/>
            <a:ext cx="1493887" cy="147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Екатерина\Desktop\мультики\despicable_me.2010.ipad_.1024x.leonardo59.bdrip_.m4v_snapshot_00.00.30_2013.06.02_15.29.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46421"/>
            <a:ext cx="4213788" cy="22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Екатерина\Desktop\мультики\gadkiy-ya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228" y="4869160"/>
            <a:ext cx="2233568" cy="142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08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катерина\Desktop\мультики\загруженное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397669"/>
            <a:ext cx="358168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Екатерина\Desktop\мультики\1306127160_119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2656"/>
            <a:ext cx="554877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Екатерина\Desktop\мультики\original145045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r="17595"/>
          <a:stretch/>
        </p:blipFill>
        <p:spPr bwMode="auto">
          <a:xfrm>
            <a:off x="288577" y="150386"/>
            <a:ext cx="1980558" cy="177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Екатерина\Desktop\мультики\Pixar_Heroin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36242"/>
            <a:ext cx="3048000" cy="259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16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802</TotalTime>
  <Words>484</Words>
  <Application>Microsoft Office PowerPoint</Application>
  <PresentationFormat>Экран (4:3)</PresentationFormat>
  <Paragraphs>60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Изящная</vt:lpstr>
      <vt:lpstr>Особенности современной мультипликации и ее психологический анализ.</vt:lpstr>
      <vt:lpstr>Свойства мультфильма</vt:lpstr>
      <vt:lpstr>Какое место в жизни детей занимает мультфильм</vt:lpstr>
      <vt:lpstr>Развивающий потенциал мультфильма</vt:lpstr>
      <vt:lpstr>Презентация PowerPoint</vt:lpstr>
      <vt:lpstr>Кто сегодня снимает мультфильмы в россии?</vt:lpstr>
      <vt:lpstr>Кто сегодня снимает мультфильмы в россии?</vt:lpstr>
      <vt:lpstr>Американские студии</vt:lpstr>
      <vt:lpstr>Презентация PowerPoint</vt:lpstr>
      <vt:lpstr>1. Сюжет мультфильма</vt:lpstr>
      <vt:lpstr>2. Эстетичность и экологичность мультфильма</vt:lpstr>
      <vt:lpstr>3. Образы героев: их внешний облик и стиль поведения.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Добро и зло </vt:lpstr>
      <vt:lpstr>5. Какую игру может развить ребенок на основе мультфильма</vt:lpstr>
      <vt:lpstr>Схема анализа мультфильма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Екатерина</cp:lastModifiedBy>
  <cp:revision>35</cp:revision>
  <dcterms:created xsi:type="dcterms:W3CDTF">2014-01-25T12:42:22Z</dcterms:created>
  <dcterms:modified xsi:type="dcterms:W3CDTF">2014-01-28T04:30:01Z</dcterms:modified>
</cp:coreProperties>
</file>