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1" r:id="rId12"/>
    <p:sldId id="266" r:id="rId13"/>
    <p:sldId id="267" r:id="rId14"/>
    <p:sldId id="268" r:id="rId15"/>
    <p:sldId id="269" r:id="rId16"/>
    <p:sldId id="270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60" y="6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microsoft.com/office/2015/10/relationships/revisionInfo" Target="revisionInfo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015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6365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98643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906338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717791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9811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9001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983602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86182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40405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smtClean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6958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07214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707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5828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965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8644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2421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3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93800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2" r:id="rId1"/>
    <p:sldLayoutId id="2147483743" r:id="rId2"/>
    <p:sldLayoutId id="2147483744" r:id="rId3"/>
    <p:sldLayoutId id="2147483745" r:id="rId4"/>
    <p:sldLayoutId id="2147483746" r:id="rId5"/>
    <p:sldLayoutId id="2147483747" r:id="rId6"/>
    <p:sldLayoutId id="2147483748" r:id="rId7"/>
    <p:sldLayoutId id="2147483749" r:id="rId8"/>
    <p:sldLayoutId id="2147483750" r:id="rId9"/>
    <p:sldLayoutId id="2147483751" r:id="rId10"/>
    <p:sldLayoutId id="2147483752" r:id="rId11"/>
    <p:sldLayoutId id="2147483753" r:id="rId12"/>
    <p:sldLayoutId id="2147483754" r:id="rId13"/>
    <p:sldLayoutId id="2147483755" r:id="rId14"/>
    <p:sldLayoutId id="2147483756" r:id="rId15"/>
    <p:sldLayoutId id="2147483757" r:id="rId16"/>
    <p:sldLayoutId id="2147483758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F8602A-9B67-47CD-80BC-7F9F1AF888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43879" y="2389650"/>
            <a:ext cx="9448800" cy="1825096"/>
          </a:xfrm>
        </p:spPr>
        <p:txBody>
          <a:bodyPr>
            <a:noAutofit/>
          </a:bodyPr>
          <a:lstStyle/>
          <a:p>
            <a:pPr algn="ctr"/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КОНЦЕПЦИЯ РАЗВИТИЯ МАТЕМАТИЧЕСКОГО ОБРАЗОВАНИЯ В РОССИЙСКОЙ ФЕДЕРАЦИИ 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193BC3C6-E15F-4A3F-B8B3-6BE02A6CF4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38801" y="6172200"/>
            <a:ext cx="6553199" cy="685800"/>
          </a:xfrm>
        </p:spPr>
        <p:txBody>
          <a:bodyPr>
            <a:normAutofit fontScale="92500"/>
          </a:bodyPr>
          <a:lstStyle/>
          <a:p>
            <a:pPr algn="ctr"/>
            <a:r>
              <a:rPr lang="ru-RU" sz="2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«Нет детей, не способных к математике»</a:t>
            </a:r>
          </a:p>
        </p:txBody>
      </p:sp>
    </p:spTree>
    <p:extLst>
      <p:ext uri="{BB962C8B-B14F-4D97-AF65-F5344CB8AC3E}">
        <p14:creationId xmlns:p14="http://schemas.microsoft.com/office/powerpoint/2010/main" val="15540536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EDA7462D-7D0B-4B2C-9F57-CDBB84EBB4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363" y="1669474"/>
            <a:ext cx="10820400" cy="4717471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Предметное содержание образования должно включать все больше элементов прикладной математики, информатики, «компьютерной математики» (в том числе – созданных для описания и исследования процессов мышления, коммуникации, деятельности человека).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Математическая (как и вся образовательная) деятельность во все большой степени должна идти в (цифровой, электронной) информационной среде, обеспечивающей взаимодействие участников образовательного процесса, доступ к информационным источникам, фиксацию хода и результатов образовательного процесса, возможность их автоматизированного анализа и внешнего наблюдения.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1B01AC0-8632-4ED2-89D6-E0716BB9DD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8836" y="376446"/>
            <a:ext cx="8610600" cy="1293028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Цели математического образования </a:t>
            </a:r>
          </a:p>
        </p:txBody>
      </p:sp>
    </p:spTree>
    <p:extLst>
      <p:ext uri="{BB962C8B-B14F-4D97-AF65-F5344CB8AC3E}">
        <p14:creationId xmlns:p14="http://schemas.microsoft.com/office/powerpoint/2010/main" val="7389215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AC8708B2-5E58-43F7-B4D7-E7B45798DD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1" y="2222271"/>
            <a:ext cx="10820400" cy="3042458"/>
          </a:xfrm>
        </p:spPr>
        <p:txBody>
          <a:bodyPr>
            <a:normAutofit/>
          </a:bodyPr>
          <a:lstStyle/>
          <a:p>
            <a:pPr marL="442913" indent="-360363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условий, способствующих развитию логико- математических и коммуникативных способностей; </a:t>
            </a:r>
          </a:p>
          <a:p>
            <a:pPr marL="442913" indent="-360363" algn="just"/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математических, логических и стратегических игр, предметных и экранных соревнований. 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64CBD138-BE3F-4BA1-BF92-FCC398BAB6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72690" y="625828"/>
            <a:ext cx="8610600" cy="1293028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Цели математического образования в </a:t>
            </a:r>
            <a:r>
              <a:rPr lang="ru-RU" b="1" dirty="0" err="1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доу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 </a:t>
            </a:r>
          </a:p>
        </p:txBody>
      </p:sp>
      <p:pic>
        <p:nvPicPr>
          <p:cNvPr id="1028" name="Picture 4" descr="http://fotohomka.ru/images/Dec/01/44a6505c51a297f665956fe4e853cd18/mini_4.jpg">
            <a:extLst>
              <a:ext uri="{FF2B5EF4-FFF2-40B4-BE49-F238E27FC236}">
                <a16:creationId xmlns:a16="http://schemas.microsoft.com/office/drawing/2014/main" id="{047C1426-3E88-4A44-A4A3-D4D45FCB51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7315200" y="3528835"/>
            <a:ext cx="4468090" cy="3329165"/>
          </a:xfrm>
          <a:prstGeom prst="ellipse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34562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8DF01B-C20F-4ADD-93D2-BC0765368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7054" y="404155"/>
            <a:ext cx="8943109" cy="1293028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Математика в общем образовании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39D3B64-4FCD-4F5E-B6DF-DCA6ADAEA4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364" y="2445329"/>
            <a:ext cx="10820400" cy="302721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Для каждого ребенка должен индивидуально проектироваться его </a:t>
            </a: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«коридор ближайшего развития». </a:t>
            </a:r>
          </a:p>
          <a:p>
            <a:pPr marL="0" indent="0" algn="just">
              <a:buNone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Понятие «ребенок, не способный к математике» должно потерять смысл и исчезнуть 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 лексикона учителей, родителей, школьников и общества.</a:t>
            </a:r>
          </a:p>
        </p:txBody>
      </p:sp>
    </p:spTree>
    <p:extLst>
      <p:ext uri="{BB962C8B-B14F-4D97-AF65-F5344CB8AC3E}">
        <p14:creationId xmlns:p14="http://schemas.microsoft.com/office/powerpoint/2010/main" val="132295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66069F9-A703-4ACB-AA7D-332C0469E5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2513216"/>
            <a:ext cx="10820400" cy="359664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Дети с низкими академическими результатами, с «накапливающимся незнанием» из социально-незащищенных семей, с ограниченными возможностями здоровья, пропустившие занятия по болезни, должны быть обеспечены постоянной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тьюторской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поддержкой, которая позволит им вернуться «в основной поток». Это важно как для повышения гарантированного минимума математической компетентности в обществе, так и для повышения эффективности обучения основной массы обучающихся.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6FEB0359-72BB-411D-80F2-A5E99207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7054" y="404155"/>
            <a:ext cx="8943109" cy="1293028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Математика в общем образовании</a:t>
            </a:r>
          </a:p>
        </p:txBody>
      </p:sp>
    </p:spTree>
    <p:extLst>
      <p:ext uri="{BB962C8B-B14F-4D97-AF65-F5344CB8AC3E}">
        <p14:creationId xmlns:p14="http://schemas.microsoft.com/office/powerpoint/2010/main" val="40985913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01F6801-697F-475F-BBCE-B71ADBCA2A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Школы, детские сады, учреждения дополнительного образования детей, высшего и дополнительного профессионального образования должны быть очагами математической культуры в обществе: доступная, яркая математика должна присутствовать в информационной среде городских пространств, помещений и сайтов, учебно-методические комплексы должны включать материал для работы родителей с ребенком.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0868A6C2-F699-44C8-95DB-8F75667B69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7054" y="404155"/>
            <a:ext cx="8943109" cy="1293028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Математика в общем образовании</a:t>
            </a:r>
          </a:p>
        </p:txBody>
      </p:sp>
    </p:spTree>
    <p:extLst>
      <p:ext uri="{BB962C8B-B14F-4D97-AF65-F5344CB8AC3E}">
        <p14:creationId xmlns:p14="http://schemas.microsoft.com/office/powerpoint/2010/main" val="17784410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689BB7B-3E75-4299-B57C-897321EF8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97183"/>
            <a:ext cx="10820400" cy="4897581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Элементы математического просвещения (в том числе – в форме занимательных задач, игр, головоломок,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телеконкурсов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должны насыщать среду, интегрироваться в массовую культуру (вплоть до настенных календарей, социальной рекламы и телешоу). 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Поддержание математической формы, интерес к последним достижениям в математике и ее приложениях должны быть столь же естественными, как и интерес к достижениям в технологии, культуре, спорте. 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Решение математической задачки, условие которой размещено на автобусной остановке или в вагоне метро, должно стать национальной особенностью. Форматы математических соревнований могут включать блиц-ответы по телефону, </a:t>
            </a:r>
            <a:r>
              <a:rPr lang="ru-R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брейн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-ринги, дистанционные командные турниры.</a:t>
            </a:r>
          </a:p>
        </p:txBody>
      </p:sp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C1C896C0-B10B-4674-9325-CF811706B4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57054" y="404155"/>
            <a:ext cx="8943109" cy="1293028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Математика в общем образовании</a:t>
            </a:r>
          </a:p>
        </p:txBody>
      </p:sp>
    </p:spTree>
    <p:extLst>
      <p:ext uri="{BB962C8B-B14F-4D97-AF65-F5344CB8AC3E}">
        <p14:creationId xmlns:p14="http://schemas.microsoft.com/office/powerpoint/2010/main" val="16533720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E6963D3-322A-4194-A9EF-25DF812410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83527" y="321028"/>
            <a:ext cx="8610600" cy="1293028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ОЖИДАЕМЫЕ РЕЗУЛЬТАТЫ РЕАЛИЗАЦИИ КОНЦЕПЦИИ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D259FA-E073-4B19-A06E-0B6D41A9F3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5073" y="1614056"/>
            <a:ext cx="10820400" cy="5077689"/>
          </a:xfrm>
        </p:spPr>
        <p:txBody>
          <a:bodyPr>
            <a:normAutofit fontScale="92500" lnSpcReduction="10000"/>
          </a:bodyPr>
          <a:lstStyle/>
          <a:p>
            <a:pPr marL="444500" indent="-36195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Будет преодолена тенденция последних десятилетий по снижению уровня математического образования, достигнуто лидирующее положение российского математического образования в мире</a:t>
            </a:r>
          </a:p>
          <a:p>
            <a:pPr marL="444500" indent="-36195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Повысится профессиональный уровень работающих и будущих педагогов- математиков </a:t>
            </a:r>
          </a:p>
          <a:p>
            <a:pPr marL="444500" indent="-36195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Увеличится доступность математического образования </a:t>
            </a:r>
          </a:p>
          <a:p>
            <a:pPr marL="444500" indent="-36195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Повысится математическая образованность различных категорий граждан в соответствии с общественной необходимостью и индивидуальной потребностью </a:t>
            </a:r>
          </a:p>
          <a:p>
            <a:pPr marL="444500" indent="-36195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Получат поддержку лидеры математического образования: институты и отдельные педагоги, появятся новые активные и молодые лидеры </a:t>
            </a:r>
          </a:p>
          <a:p>
            <a:pPr marL="444500" indent="-36195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Повысится уровень фундаментальных математических исследований, Россия вновь займет одну из ведущих позиций в мире </a:t>
            </a:r>
          </a:p>
          <a:p>
            <a:pPr marL="444500" indent="-36195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прикладных математических исследований в промышленности и обороне будут обеспечены кадрами необходимой компетентности</a:t>
            </a:r>
          </a:p>
          <a:p>
            <a:pPr marL="444500" indent="-361950" algn="just">
              <a:buFont typeface="Wingdings" panose="05000000000000000000" pitchFamily="2" charset="2"/>
              <a:buChar char="Ø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Повысится общественный престиж математики и интерес к ней.</a:t>
            </a:r>
          </a:p>
        </p:txBody>
      </p:sp>
    </p:spTree>
    <p:extLst>
      <p:ext uri="{BB962C8B-B14F-4D97-AF65-F5344CB8AC3E}">
        <p14:creationId xmlns:p14="http://schemas.microsoft.com/office/powerpoint/2010/main" val="372118734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48BF86F-C68D-4627-B1BB-62DDC1B8DE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10641" y="2078182"/>
            <a:ext cx="10146186" cy="1101154"/>
          </a:xfrm>
        </p:spPr>
        <p:txBody>
          <a:bodyPr>
            <a:normAutofit/>
          </a:bodyPr>
          <a:lstStyle/>
          <a:p>
            <a:pPr algn="ctr"/>
            <a:r>
              <a:rPr lang="ru-RU" sz="4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625092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167B58B-D246-461B-BD11-F6AA48C5C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398" y="4359965"/>
            <a:ext cx="11145078" cy="211239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«Интерес не только способствует развитию интеллекта, но и является одной из движущих сил развития личности в целом.» </a:t>
            </a:r>
          </a:p>
          <a:p>
            <a:pPr marL="0" indent="0" algn="r">
              <a:buNone/>
            </a:pP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В. С.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Ротенберг</a:t>
            </a: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С. М. Бондаренко.</a:t>
            </a: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6AFB6E10-B354-4332-BBBE-CD9AC3C983A4}"/>
              </a:ext>
            </a:extLst>
          </p:cNvPr>
          <p:cNvSpPr txBox="1">
            <a:spLocks/>
          </p:cNvSpPr>
          <p:nvPr/>
        </p:nvSpPr>
        <p:spPr>
          <a:xfrm>
            <a:off x="533398" y="2256845"/>
            <a:ext cx="11145077" cy="2434423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Arial" panose="020B0604020202020204" pitchFamily="34" charset="0"/>
              <a:buNone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«Математика в большей степени, чем любая другая наука, является промежуточным связующим звеном между человеком и природой, между внутренним и внешним миром, между мыслью и восприятием.» </a:t>
            </a:r>
          </a:p>
          <a:p>
            <a:pPr marL="0" indent="0" algn="r">
              <a:buFont typeface="Arial" panose="020B0604020202020204" pitchFamily="34" charset="0"/>
              <a:buNone/>
            </a:pP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Ф. </a:t>
            </a:r>
            <a:r>
              <a:rPr lang="ru-RU" sz="32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Фребель</a:t>
            </a: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Font typeface="Arial" panose="020B0604020202020204" pitchFamily="34" charset="0"/>
              <a:buNone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E05E8E28-06BC-495E-B75E-165FBCDAD4F3}"/>
              </a:ext>
            </a:extLst>
          </p:cNvPr>
          <p:cNvSpPr txBox="1">
            <a:spLocks/>
          </p:cNvSpPr>
          <p:nvPr/>
        </p:nvSpPr>
        <p:spPr>
          <a:xfrm>
            <a:off x="3856383" y="490330"/>
            <a:ext cx="7822093" cy="15372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r">
              <a:buFont typeface="Arial" panose="020B0604020202020204" pitchFamily="34" charset="0"/>
              <a:buNone/>
            </a:pP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«Математику уже затем учить надо, что она ум в порядок приводит.»</a:t>
            </a:r>
          </a:p>
          <a:p>
            <a:pPr marL="0" indent="0" algn="r">
              <a:buNone/>
            </a:pPr>
            <a:r>
              <a:rPr lang="ru-RU" sz="3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М.В. Ломоносов</a:t>
            </a:r>
          </a:p>
          <a:p>
            <a:pPr marL="0" indent="0" algn="r">
              <a:buFont typeface="Arial" panose="020B0604020202020204" pitchFamily="34" charset="0"/>
              <a:buNone/>
            </a:pPr>
            <a:endParaRPr lang="ru-RU" sz="32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6438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0143A6-5A48-4914-84FD-EBC37F507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9130" y="764373"/>
            <a:ext cx="9187070" cy="12930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Развитие математического образования в образовательных организациях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4073B98-6B34-4326-A8CA-67DCF61251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данный момент перед образовательной системой ставится важная задача: </a:t>
            </a:r>
          </a:p>
          <a:p>
            <a:pPr algn="just">
              <a:buFontTx/>
              <a:buChar char="-"/>
            </a:pPr>
            <a:r>
              <a:rPr lang="ru-RU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подготовить образованного, творческого человека, умеющего адаптироваться к быстро меняющейся социально-экономической среде, рационально организующего самостоятельную деятельность</a:t>
            </a: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Изменения в образовательной системе нацелены на то, чтобы сделать ее более приспособленной к изменениям, происходящим в экономике, социальной жизни страны, интегрированной в мировую систему образования..</a:t>
            </a:r>
          </a:p>
        </p:txBody>
      </p:sp>
    </p:spTree>
    <p:extLst>
      <p:ext uri="{BB962C8B-B14F-4D97-AF65-F5344CB8AC3E}">
        <p14:creationId xmlns:p14="http://schemas.microsoft.com/office/powerpoint/2010/main" val="26246160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B0143A6-5A48-4914-84FD-EBC37F507F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704" y="496015"/>
            <a:ext cx="10711070" cy="1293028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Распоряжение Правительства РФ 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</a:br>
            <a:r>
              <a:rPr lang="ru-RU" sz="2800" b="1" cap="none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от 24 декабря 2013 г. n </a:t>
            </a: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2506-р </a:t>
            </a:r>
            <a:b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</a:br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«О Концепции развития математического образования в РФ»</a:t>
            </a: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0C71913-AE40-41E8-A000-FFBD8CDB9A1A}"/>
              </a:ext>
            </a:extLst>
          </p:cNvPr>
          <p:cNvPicPr/>
          <p:nvPr/>
        </p:nvPicPr>
        <p:blipFill rotWithShape="1"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05" t="9695" r="22715" b="6749"/>
          <a:stretch/>
        </p:blipFill>
        <p:spPr bwMode="auto">
          <a:xfrm>
            <a:off x="3233529" y="1378227"/>
            <a:ext cx="5870713" cy="53348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1576795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F4073B98-6B34-4326-A8CA-67DCF61251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9655" y="1690254"/>
            <a:ext cx="10820400" cy="4876799"/>
          </a:xfrm>
        </p:spPr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800" b="1" i="1" u="sng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документа:</a:t>
            </a:r>
          </a:p>
          <a:p>
            <a:pPr marL="571500" indent="-571500" algn="just">
              <a:buAutoNum type="romanU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Значение математики в современном мире и в России. </a:t>
            </a:r>
          </a:p>
          <a:p>
            <a:pPr marL="571500" indent="-571500" algn="just">
              <a:buAutoNum type="romanU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 развития математического образования: мотивация, содержание, кадры </a:t>
            </a:r>
          </a:p>
          <a:p>
            <a:pPr marL="571500" indent="-571500" algn="just">
              <a:buAutoNum type="romanU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Концепции </a:t>
            </a:r>
          </a:p>
          <a:p>
            <a:pPr marL="571500" indent="-571500" algn="just">
              <a:buAutoNum type="romanU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реализации Концепции: </a:t>
            </a:r>
          </a:p>
          <a:p>
            <a:pPr marL="1054100" indent="-514350" algn="just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и начальное общее образование</a:t>
            </a:r>
          </a:p>
          <a:p>
            <a:pPr marL="1054100" indent="-514350" algn="just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основное общее и среднее общее образование</a:t>
            </a:r>
          </a:p>
          <a:p>
            <a:pPr marL="1054100" indent="-514350" algn="just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профессиональное образование</a:t>
            </a:r>
          </a:p>
          <a:p>
            <a:pPr marL="1054100" indent="-514350" algn="just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дополнительное профессиональное образование</a:t>
            </a:r>
          </a:p>
          <a:p>
            <a:pPr marL="1054100" indent="-514350" algn="just">
              <a:buAutoNum type="arabicPeriod"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математическое просвещение </a:t>
            </a: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V. Реализация Концепции</a:t>
            </a:r>
          </a:p>
        </p:txBody>
      </p:sp>
      <p:sp>
        <p:nvSpPr>
          <p:cNvPr id="6" name="Заголовок 1">
            <a:extLst>
              <a:ext uri="{FF2B5EF4-FFF2-40B4-BE49-F238E27FC236}">
                <a16:creationId xmlns:a16="http://schemas.microsoft.com/office/drawing/2014/main" id="{84A09B89-DC39-4872-A4E2-7466A54A3DAB}"/>
              </a:ext>
            </a:extLst>
          </p:cNvPr>
          <p:cNvSpPr txBox="1">
            <a:spLocks/>
          </p:cNvSpPr>
          <p:nvPr/>
        </p:nvSpPr>
        <p:spPr>
          <a:xfrm>
            <a:off x="1480930" y="505652"/>
            <a:ext cx="10711070" cy="124002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0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28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«Концепция развития математического образования в РФ»</a:t>
            </a:r>
          </a:p>
        </p:txBody>
      </p:sp>
    </p:spTree>
    <p:extLst>
      <p:ext uri="{BB962C8B-B14F-4D97-AF65-F5344CB8AC3E}">
        <p14:creationId xmlns:p14="http://schemas.microsoft.com/office/powerpoint/2010/main" val="1718904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978FC87-E083-4C95-9CE9-03451F3C2F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182482"/>
            <a:ext cx="8610600" cy="1293028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Ключевые АСПЕКТЫ КОНЦЕПЦИИ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611DE1-CC3F-452D-8006-D35BA6184D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475510"/>
            <a:ext cx="10820400" cy="492529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Концепция состоит из трех основных частей:</a:t>
            </a:r>
          </a:p>
          <a:p>
            <a:pPr marL="0" indent="0" algn="just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первой части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говорится о первостепенном значении математического образования для развития личности, общества, науки, государства и мировой цивилизации;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вторая часть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посвящена описанию сложившейся структуры (формы и содержания) математического образования в нашей стране, в том числе и дошкольного;</a:t>
            </a:r>
          </a:p>
          <a:p>
            <a:pPr marL="0" indent="0" algn="just">
              <a:buNone/>
            </a:pPr>
            <a:r>
              <a:rPr lang="ru-RU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третья часть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содержит комплексную программу развития российского математического образования по шести направлениям: </a:t>
            </a:r>
          </a:p>
          <a:p>
            <a:pPr marL="539750" algn="just">
              <a:buFont typeface="Times New Roman" panose="02020603050405020304" pitchFamily="18" charset="0"/>
              <a:buChar char="‣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нормативно-правовая база, </a:t>
            </a:r>
          </a:p>
          <a:p>
            <a:pPr marL="539750" algn="just">
              <a:buFont typeface="Times New Roman" panose="02020603050405020304" pitchFamily="18" charset="0"/>
              <a:buChar char="‣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научная и методическая база, </a:t>
            </a:r>
          </a:p>
          <a:p>
            <a:pPr marL="539750" algn="just">
              <a:buFont typeface="Times New Roman" panose="02020603050405020304" pitchFamily="18" charset="0"/>
              <a:buChar char="‣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педагогов, </a:t>
            </a:r>
          </a:p>
          <a:p>
            <a:pPr marL="539750" algn="just">
              <a:buFont typeface="Times New Roman" panose="02020603050405020304" pitchFamily="18" charset="0"/>
              <a:buChar char="‣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отдельная программа финансирования, </a:t>
            </a:r>
          </a:p>
          <a:p>
            <a:pPr marL="539750" algn="just">
              <a:buFont typeface="Times New Roman" panose="02020603050405020304" pitchFamily="18" charset="0"/>
              <a:buChar char="‣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взаимодействие со СМИ, </a:t>
            </a:r>
          </a:p>
          <a:p>
            <a:pPr marL="539750" algn="just">
              <a:buFont typeface="Times New Roman" panose="02020603050405020304" pitchFamily="18" charset="0"/>
              <a:buChar char="‣"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системы мероприятий.</a:t>
            </a:r>
          </a:p>
        </p:txBody>
      </p:sp>
    </p:spTree>
    <p:extLst>
      <p:ext uri="{BB962C8B-B14F-4D97-AF65-F5344CB8AC3E}">
        <p14:creationId xmlns:p14="http://schemas.microsoft.com/office/powerpoint/2010/main" val="1174026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0062B9-9E9F-4C51-99AC-38101FCCD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03418" y="334883"/>
            <a:ext cx="8610600" cy="1293028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Основные положения Концепции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24868D-FD9C-474D-895C-92600B453F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96635" y="2043547"/>
            <a:ext cx="10820400" cy="4703616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Математика является, важным элементом национальной культуры, национальной идеи, предметом нашей гордости и конкурентным преимуществом России. Реализация этого преимущества должна быть поддержана инвестициями (прежде всего – государственными) в фундаментальные исследования и приложения математики, проектирование средств ИКТ (включая программирование), в систему математического образования, и соответствующими преференциями Область математической деятельности применений математики стремительно расширятся.</a:t>
            </a:r>
          </a:p>
        </p:txBody>
      </p:sp>
    </p:spTree>
    <p:extLst>
      <p:ext uri="{BB962C8B-B14F-4D97-AF65-F5344CB8AC3E}">
        <p14:creationId xmlns:p14="http://schemas.microsoft.com/office/powerpoint/2010/main" val="10727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768791-DBB6-438B-BE29-90469FF1FA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25091" y="459573"/>
            <a:ext cx="8610600" cy="1293028"/>
          </a:xfrm>
        </p:spPr>
        <p:txBody>
          <a:bodyPr>
            <a:normAutofit fontScale="90000"/>
          </a:bodyPr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Проблемы современного математического образования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BD97D9F-B1D3-4990-8DF5-1DA7100DC7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8927" y="1959033"/>
            <a:ext cx="10820400" cy="4898967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Система математического образования, сложившаяся в России, является прямым наследником советской системы, перенявшим как ее достоинства, так и серьезные недостатки. 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процессе социальных изменений 1990-х годов обострились имевшиеся и накопились новые проблемы, которые можно условно разделить на следующие группы: </a:t>
            </a:r>
          </a:p>
          <a:p>
            <a:pPr marL="900113" algn="just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низкая мотивация учащихся и студентов </a:t>
            </a:r>
          </a:p>
          <a:p>
            <a:pPr marL="900113" algn="just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избыточное единство требований к результатам образования </a:t>
            </a:r>
          </a:p>
          <a:p>
            <a:pPr marL="900113" algn="just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моральное старение содержания обучения </a:t>
            </a:r>
          </a:p>
          <a:p>
            <a:pPr marL="900113" algn="just">
              <a:buFont typeface="Wingdings" panose="05000000000000000000" pitchFamily="2" charset="2"/>
              <a:buChar char="§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отрыв вузовского образования от современной науки и общее падение их уровня.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Низкая учебная мотивация связана с:</a:t>
            </a:r>
          </a:p>
          <a:p>
            <a:pPr marL="900113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общественной недооценкой значимости математического образования, </a:t>
            </a:r>
          </a:p>
          <a:p>
            <a:pPr marL="900113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перегруженностью образовательных программ, а также оценочных и методических материалов техническими элементами и устаревшим содержанием, </a:t>
            </a:r>
          </a:p>
          <a:p>
            <a:pPr marL="900113" algn="just">
              <a:buFont typeface="Wingdings" panose="05000000000000000000" pitchFamily="2" charset="2"/>
              <a:buChar char="ü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отсутствием программ, отвечающих потребностям обучающихся и действительному уровню их подготовки.</a:t>
            </a:r>
          </a:p>
        </p:txBody>
      </p:sp>
    </p:spTree>
    <p:extLst>
      <p:ext uri="{BB962C8B-B14F-4D97-AF65-F5344CB8AC3E}">
        <p14:creationId xmlns:p14="http://schemas.microsoft.com/office/powerpoint/2010/main" val="40235482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FC0107-BFC9-4B2D-A79E-C9F76ED5D5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58836" y="376446"/>
            <a:ext cx="8610600" cy="1293028"/>
          </a:xfrm>
        </p:spPr>
        <p:txBody>
          <a:bodyPr/>
          <a:lstStyle/>
          <a:p>
            <a:r>
              <a:rPr lang="ru-RU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nstantia" panose="02030602050306030303" pitchFamily="18" charset="0"/>
              </a:rPr>
              <a:t>Цели математического образования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E1A465A-C8C4-427A-9804-02D0AE16A6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364" y="1669474"/>
            <a:ext cx="10820400" cy="507769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Приоритеты математического образования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это развитие способностей к: </a:t>
            </a:r>
          </a:p>
          <a:p>
            <a:pPr marL="984250" indent="-360363" algn="just"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логическому мышлению, коммуникации и взаимодействию на широком математическом материале (от геометрии до программирования); </a:t>
            </a:r>
          </a:p>
          <a:p>
            <a:pPr marL="984250" indent="-360363" algn="just"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реальной математике: математическому моделированию (построению модели и интерпретации результатов), применению математики, в том числе, с использованием ИКТ; </a:t>
            </a:r>
          </a:p>
          <a:p>
            <a:pPr marL="984250" indent="-360363" algn="just">
              <a:buFont typeface="Wingdings" panose="05000000000000000000" pitchFamily="2" charset="2"/>
              <a:buChar char="q"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поиску решений новых задач, формированию внутренних представлений и моделей для математических объектов, преодолению интеллектуальных препятствий.</a:t>
            </a:r>
          </a:p>
          <a:p>
            <a:pPr marL="0" indent="0" algn="just">
              <a:buNone/>
            </a:pP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Особое внимание самостоятельному решению задач, в том числе – новых, находящихся на границе возможностей ученика, было и остается важной чертой отечественного математического образования.</a:t>
            </a:r>
          </a:p>
        </p:txBody>
      </p:sp>
    </p:spTree>
    <p:extLst>
      <p:ext uri="{BB962C8B-B14F-4D97-AF65-F5344CB8AC3E}">
        <p14:creationId xmlns:p14="http://schemas.microsoft.com/office/powerpoint/2010/main" val="128885084"/>
      </p:ext>
    </p:extLst>
  </p:cSld>
  <p:clrMapOvr>
    <a:masterClrMapping/>
  </p:clrMapOvr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C4220D"/>
      </a:accent1>
      <a:accent2>
        <a:srgbClr val="EB7712"/>
      </a:accent2>
      <a:accent3>
        <a:srgbClr val="ECBD31"/>
      </a:accent3>
      <a:accent4>
        <a:srgbClr val="92CE4A"/>
      </a:accent4>
      <a:accent5>
        <a:srgbClr val="50CFB4"/>
      </a:accent5>
      <a:accent6>
        <a:srgbClr val="0D8EC5"/>
      </a:accent6>
      <a:hlink>
        <a:srgbClr val="EA5A0C"/>
      </a:hlink>
      <a:folHlink>
        <a:srgbClr val="F09D3A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FE1EB5C7-81A8-4CBA-AE6E-B3BF73DC389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TM04033937[[fn=След самолета]]</Template>
  <TotalTime>76</TotalTime>
  <Words>286</Words>
  <Application>Microsoft Office PowerPoint</Application>
  <PresentationFormat>Широкоэкранный</PresentationFormat>
  <Paragraphs>84</Paragraphs>
  <Slides>17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17</vt:i4>
      </vt:variant>
    </vt:vector>
  </HeadingPairs>
  <TitlesOfParts>
    <vt:vector size="23" baseType="lpstr">
      <vt:lpstr>Arial</vt:lpstr>
      <vt:lpstr>Century Gothic</vt:lpstr>
      <vt:lpstr>Constantia</vt:lpstr>
      <vt:lpstr>Times New Roman</vt:lpstr>
      <vt:lpstr>Wingdings</vt:lpstr>
      <vt:lpstr>След самолета</vt:lpstr>
      <vt:lpstr>КОНЦЕПЦИЯ РАЗВИТИЯ МАТЕМАТИЧЕСКОГО ОБРАЗОВАНИЯ В РОССИЙСКОЙ ФЕДЕРАЦИИ </vt:lpstr>
      <vt:lpstr>Презентация PowerPoint</vt:lpstr>
      <vt:lpstr>Развитие математического образования в образовательных организациях </vt:lpstr>
      <vt:lpstr>Распоряжение Правительства РФ  от 24 декабря 2013 г. n 2506-р  «О Концепции развития математического образования в РФ»</vt:lpstr>
      <vt:lpstr>Презентация PowerPoint</vt:lpstr>
      <vt:lpstr>Ключевые АСПЕКТЫ КОНЦЕПЦИИ</vt:lpstr>
      <vt:lpstr>Основные положения Концепции </vt:lpstr>
      <vt:lpstr>Проблемы современного математического образования </vt:lpstr>
      <vt:lpstr>Цели математического образования </vt:lpstr>
      <vt:lpstr>Цели математического образования </vt:lpstr>
      <vt:lpstr>Цели математического образования в доу </vt:lpstr>
      <vt:lpstr>Математика в общем образовании</vt:lpstr>
      <vt:lpstr>Математика в общем образовании</vt:lpstr>
      <vt:lpstr>Математика в общем образовании</vt:lpstr>
      <vt:lpstr>Математика в общем образовании</vt:lpstr>
      <vt:lpstr>ОЖИДАЕМЫЕ РЕЗУЛЬТАТЫ РЕАЛИЗАЦИИ КОНЦЕПЦИИ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РАЗВИТИЯ МАТЕМАТИЧЕСКОГО ОБРАЗОВАНИЯ В РОССИЙСКОЙ ФЕДЕРАЦИИ</dc:title>
  <dc:creator>User</dc:creator>
  <cp:lastModifiedBy>User</cp:lastModifiedBy>
  <cp:revision>8</cp:revision>
  <dcterms:created xsi:type="dcterms:W3CDTF">2017-09-20T10:18:19Z</dcterms:created>
  <dcterms:modified xsi:type="dcterms:W3CDTF">2017-09-27T11:17:56Z</dcterms:modified>
</cp:coreProperties>
</file>