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3"/>
  </p:notesMasterIdLst>
  <p:sldIdLst>
    <p:sldId id="256" r:id="rId2"/>
    <p:sldId id="257" r:id="rId3"/>
    <p:sldId id="260" r:id="rId4"/>
    <p:sldId id="261" r:id="rId5"/>
    <p:sldId id="263" r:id="rId6"/>
    <p:sldId id="265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66" r:id="rId19"/>
    <p:sldId id="267" r:id="rId20"/>
    <p:sldId id="268" r:id="rId21"/>
    <p:sldId id="269" r:id="rId22"/>
    <p:sldId id="270" r:id="rId23"/>
    <p:sldId id="271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300" r:id="rId37"/>
    <p:sldId id="301" r:id="rId38"/>
    <p:sldId id="302" r:id="rId39"/>
    <p:sldId id="304" r:id="rId40"/>
    <p:sldId id="305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FA83-B551-4E83-9E50-16E16FFC4CC0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86C5C-5B7C-4E7D-89A5-D7EBDC378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2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66E657-A409-43E3-8BE8-C87AFFEA3C59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93CDF62-76BD-45A7-95ED-052519B4A2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khrana-truda.com/Docs/NEWS/5-Vision_zero_Guide-Web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Управление  образовательной организацией: изменения 2020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Лохматикова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В.П.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заведующий МДОУ «Детский сад № 25»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материалам конференции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МФЦР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28-29.11.2019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57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031875"/>
            <a:ext cx="8229600" cy="744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rgbClr val="2E2E01"/>
                </a:solidFill>
              </a:rPr>
              <a:t/>
            </a:r>
            <a:br>
              <a:rPr lang="ru-RU" sz="3600" b="1" smtClean="0">
                <a:solidFill>
                  <a:srgbClr val="2E2E01"/>
                </a:solidFill>
              </a:rPr>
            </a:br>
            <a:r>
              <a:rPr lang="ru-RU" sz="2800" b="1" smtClean="0">
                <a:solidFill>
                  <a:srgbClr val="2E2E01"/>
                </a:solidFill>
              </a:rPr>
              <a:t>Переход на электронные трудовые книжки</a:t>
            </a:r>
            <a:r>
              <a:rPr lang="ru-RU" sz="3600" smtClean="0">
                <a:solidFill>
                  <a:srgbClr val="2E2E01"/>
                </a:solidFill>
              </a:rPr>
              <a:t/>
            </a:r>
            <a:br>
              <a:rPr lang="ru-RU" sz="3600" smtClean="0">
                <a:solidFill>
                  <a:srgbClr val="2E2E01"/>
                </a:solidFill>
              </a:rPr>
            </a:br>
            <a:endParaRPr lang="ru-RU" sz="3600" smtClean="0"/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468313" y="1981200"/>
            <a:ext cx="8351837" cy="4327525"/>
          </a:xfrm>
        </p:spPr>
        <p:txBody>
          <a:bodyPr/>
          <a:lstStyle/>
          <a:p>
            <a:pPr algn="just" eaLnBrk="1" hangingPunct="1"/>
            <a:r>
              <a:rPr lang="ru-RU" sz="2400" smtClean="0">
                <a:solidFill>
                  <a:srgbClr val="2E2E01"/>
                </a:solidFill>
              </a:rPr>
              <a:t>Формирование ЭТК начнется </a:t>
            </a:r>
            <a:r>
              <a:rPr lang="ru-RU" sz="2400" b="1" u="sng" smtClean="0">
                <a:solidFill>
                  <a:srgbClr val="2E2E01"/>
                </a:solidFill>
              </a:rPr>
              <a:t>с 2020 года</a:t>
            </a:r>
            <a:r>
              <a:rPr lang="ru-RU" sz="2400" smtClean="0">
                <a:solidFill>
                  <a:srgbClr val="2E2E01"/>
                </a:solidFill>
              </a:rPr>
              <a:t>: добровольно, с согласия работника. Кто подаст заявление работодателю -  тому оставят бумажную трудовую книжку (для них будет и бумажная и электронная трудовые книжки).</a:t>
            </a:r>
          </a:p>
          <a:p>
            <a:pPr algn="just" eaLnBrk="1" hangingPunct="1"/>
            <a:r>
              <a:rPr lang="ru-RU" sz="2400" b="1" u="sng" smtClean="0">
                <a:solidFill>
                  <a:srgbClr val="2E2E01"/>
                </a:solidFill>
              </a:rPr>
              <a:t>К концу 2020 года</a:t>
            </a:r>
            <a:r>
              <a:rPr lang="ru-RU" sz="2400" smtClean="0">
                <a:solidFill>
                  <a:srgbClr val="2E2E01"/>
                </a:solidFill>
              </a:rPr>
              <a:t> работникам, не написавшим заявления, бумажные книжки выдаются на руки.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2E2E01"/>
                </a:solidFill>
              </a:rPr>
              <a:t> </a:t>
            </a:r>
          </a:p>
          <a:p>
            <a:pPr algn="just" eaLnBrk="1" hangingPunct="1"/>
            <a:r>
              <a:rPr lang="ru-RU" sz="2400" b="1" u="sng" smtClean="0">
                <a:solidFill>
                  <a:srgbClr val="2E2E01"/>
                </a:solidFill>
              </a:rPr>
              <a:t>С 2021 года </a:t>
            </a:r>
            <a:r>
              <a:rPr lang="ru-RU" sz="2400" smtClean="0">
                <a:solidFill>
                  <a:srgbClr val="2E2E01"/>
                </a:solidFill>
              </a:rPr>
              <a:t>добровольно, с согласия работника, за исключением впервые принятых на работ (бумажная не оформляется).</a:t>
            </a:r>
          </a:p>
          <a:p>
            <a:pPr algn="just" eaLnBrk="1" hangingPunct="1">
              <a:buFont typeface="Arial" pitchFamily="34" charset="0"/>
              <a:buNone/>
            </a:pPr>
            <a:endParaRPr lang="ru-RU" sz="2400" smtClean="0">
              <a:solidFill>
                <a:srgbClr val="2E2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063625"/>
            <a:ext cx="8229600" cy="354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2E2E01"/>
                </a:solidFill>
              </a:rPr>
              <a:t>Переход на электронные трудовые книжки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indent="449263" algn="just" eaLnBrk="1" hangingPunct="1">
              <a:lnSpc>
                <a:spcPct val="115000"/>
              </a:lnSpc>
            </a:pPr>
            <a:r>
              <a:rPr lang="ru-RU" altLang="ru-RU" sz="2000" smtClean="0">
                <a:solidFill>
                  <a:srgbClr val="000000"/>
                </a:solidFill>
                <a:cs typeface="Times New Roman" pitchFamily="18" charset="0"/>
              </a:rPr>
              <a:t>Если работник заявление не напишет, с 2021 года нужно будет отдать ему бумажную книжку, оставив лишь электронные сведения. </a:t>
            </a:r>
            <a:endParaRPr lang="ru-RU" altLang="ru-RU" sz="2000" smtClean="0">
              <a:cs typeface="Times New Roman" pitchFamily="18" charset="0"/>
            </a:endParaRPr>
          </a:p>
          <a:p>
            <a:pPr indent="449263" algn="just" eaLnBrk="1" hangingPunct="1">
              <a:lnSpc>
                <a:spcPct val="115000"/>
              </a:lnSpc>
            </a:pPr>
            <a:r>
              <a:rPr lang="ru-RU" altLang="ru-RU" sz="2000" smtClean="0">
                <a:solidFill>
                  <a:srgbClr val="000000"/>
                </a:solidFill>
                <a:cs typeface="Times New Roman" pitchFamily="18" charset="0"/>
              </a:rPr>
              <a:t>Бумажная книжка в 2020 г. также  будет у тех, кто:</a:t>
            </a:r>
            <a:endParaRPr lang="ru-RU" altLang="ru-RU" sz="2000" smtClean="0">
              <a:cs typeface="Times New Roman" pitchFamily="18" charset="0"/>
            </a:endParaRPr>
          </a:p>
          <a:p>
            <a:pPr indent="449263" algn="just" eaLnBrk="1" hangingPunct="1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ru-RU" alt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заключает трудовой договор впервые;</a:t>
            </a:r>
            <a:endParaRPr lang="ru-RU" altLang="ru-RU" sz="2000" smtClean="0">
              <a:ea typeface="Calibri" pitchFamily="34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ru-RU" alt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изменил место работы;</a:t>
            </a:r>
            <a:endParaRPr lang="ru-RU" altLang="ru-RU" sz="2000" smtClean="0">
              <a:ea typeface="Calibri" pitchFamily="34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ru-RU" alt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временно отсутствовал до 2021 года, но за ним сохранялось место работы (например, был в отпуске по уходу за ребенком).</a:t>
            </a:r>
            <a:endParaRPr lang="ru-RU" altLang="ru-RU" sz="2000" smtClean="0">
              <a:ea typeface="Calibri" pitchFamily="34" charset="0"/>
              <a:cs typeface="Times New Roman" pitchFamily="18" charset="0"/>
            </a:endParaRPr>
          </a:p>
          <a:p>
            <a:pPr indent="449263" eaLnBrk="1" hangingPunct="1">
              <a:buFont typeface="Arial" pitchFamily="34" charset="0"/>
              <a:buNone/>
            </a:pPr>
            <a:r>
              <a:rPr lang="ru-RU" altLang="ru-RU" sz="20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Такие лица смогут с 1 января 2021 года до 1 января 2023 года обратиться к работодателю с заявлением о ведении бумажной трудовой книжки.</a:t>
            </a:r>
            <a:endParaRPr lang="ru-RU" altLang="ru-RU" sz="2000" smtClean="0"/>
          </a:p>
        </p:txBody>
      </p:sp>
      <p:sp>
        <p:nvSpPr>
          <p:cNvPr id="12292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ru-RU" sz="1400" dirty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43138" y="400050"/>
            <a:ext cx="4927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2E2E01"/>
                </a:solidFill>
              </a:rPr>
              <a:t/>
            </a:r>
            <a:br>
              <a:rPr lang="ru-RU" sz="3200" b="1" smtClean="0">
                <a:solidFill>
                  <a:srgbClr val="2E2E01"/>
                </a:solidFill>
              </a:rPr>
            </a:br>
            <a:r>
              <a:rPr lang="ru-RU" sz="2800" b="1" smtClean="0">
                <a:solidFill>
                  <a:srgbClr val="2E2E01"/>
                </a:solidFill>
              </a:rPr>
              <a:t>Перечень сведений электронной трудовой книжки</a:t>
            </a:r>
            <a:r>
              <a:rPr lang="ru-RU" sz="2800" smtClean="0">
                <a:solidFill>
                  <a:srgbClr val="2E2E01"/>
                </a:solidFill>
              </a:rPr>
              <a:t/>
            </a:r>
            <a:br>
              <a:rPr lang="ru-RU" sz="2800" smtClean="0">
                <a:solidFill>
                  <a:srgbClr val="2E2E01"/>
                </a:solidFill>
              </a:rPr>
            </a:br>
            <a:endParaRPr lang="ru-RU" altLang="ru-RU" sz="2800" smtClean="0">
              <a:solidFill>
                <a:srgbClr val="2E2E01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73238"/>
            <a:ext cx="8353425" cy="42481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2E2E01"/>
                </a:solidFill>
              </a:rPr>
              <a:t>Место работы.</a:t>
            </a:r>
          </a:p>
          <a:p>
            <a:pPr eaLnBrk="1" hangingPunct="1"/>
            <a:r>
              <a:rPr lang="ru-RU" sz="2400" smtClean="0">
                <a:solidFill>
                  <a:srgbClr val="2E2E01"/>
                </a:solidFill>
              </a:rPr>
              <a:t>Периоды работы.</a:t>
            </a:r>
          </a:p>
          <a:p>
            <a:pPr eaLnBrk="1" hangingPunct="1"/>
            <a:r>
              <a:rPr lang="ru-RU" sz="2400" smtClean="0">
                <a:solidFill>
                  <a:srgbClr val="2E2E01"/>
                </a:solidFill>
              </a:rPr>
              <a:t>Должность (специальность, профессия).</a:t>
            </a:r>
          </a:p>
          <a:p>
            <a:pPr eaLnBrk="1" hangingPunct="1"/>
            <a:r>
              <a:rPr lang="ru-RU" sz="2400" smtClean="0">
                <a:solidFill>
                  <a:srgbClr val="2E2E01"/>
                </a:solidFill>
              </a:rPr>
              <a:t>Квалификация (разряд, класс, категория, уровень квалификации).</a:t>
            </a:r>
          </a:p>
          <a:p>
            <a:pPr eaLnBrk="1" hangingPunct="1"/>
            <a:r>
              <a:rPr lang="ru-RU" sz="2400" smtClean="0">
                <a:solidFill>
                  <a:srgbClr val="2E2E01"/>
                </a:solidFill>
              </a:rPr>
              <a:t>Даты приема, увольнения, перевода на другую работу.</a:t>
            </a:r>
          </a:p>
          <a:p>
            <a:pPr eaLnBrk="1" hangingPunct="1"/>
            <a:r>
              <a:rPr lang="ru-RU" sz="2400" smtClean="0">
                <a:solidFill>
                  <a:srgbClr val="2E2E01"/>
                </a:solidFill>
              </a:rPr>
              <a:t>Основания прекращения трудового договора.</a:t>
            </a:r>
          </a:p>
          <a:p>
            <a:pPr eaLnBrk="1" hangingPunct="1"/>
            <a:r>
              <a:rPr lang="ru-RU" sz="2400" smtClean="0">
                <a:solidFill>
                  <a:srgbClr val="2E2E01"/>
                </a:solidFill>
              </a:rPr>
              <a:t>Сведения о наличии заявления работника о желании сохранить бумажную трудовую книжку.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0275" y="476250"/>
            <a:ext cx="4546600" cy="1008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080808"/>
                </a:solidFill>
              </a:rPr>
              <a:t>Как можно будет получить сведения из электронной трудовой книжки?</a:t>
            </a:r>
            <a:endParaRPr lang="ru-RU" sz="2800" smtClean="0">
              <a:solidFill>
                <a:srgbClr val="080808"/>
              </a:solidFill>
            </a:endParaRP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738" y="1946275"/>
            <a:ext cx="7405687" cy="4457700"/>
          </a:xfrm>
        </p:spPr>
      </p:pic>
    </p:spTree>
    <p:extLst>
      <p:ext uri="{BB962C8B-B14F-4D97-AF65-F5344CB8AC3E}">
        <p14:creationId xmlns:p14="http://schemas.microsoft.com/office/powerpoint/2010/main" val="827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212850"/>
            <a:ext cx="8575675" cy="503237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ru-RU" sz="1800" smtClean="0">
                <a:solidFill>
                  <a:srgbClr val="303159"/>
                </a:solidFill>
              </a:rPr>
              <a:t>              </a:t>
            </a:r>
            <a:endParaRPr lang="ru-RU" sz="2800" u="sng" smtClean="0">
              <a:solidFill>
                <a:srgbClr val="303159"/>
              </a:solidFill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303159"/>
                </a:solidFill>
              </a:rPr>
              <a:t>	При заключении трудового договора лицо, поступающее на работу, может предъявить </a:t>
            </a:r>
            <a:r>
              <a:rPr lang="ru-RU" sz="2400" u="sng" smtClean="0">
                <a:solidFill>
                  <a:srgbClr val="303159"/>
                </a:solidFill>
              </a:rPr>
              <a:t>сведения  о   трудовой    деятельности</a:t>
            </a:r>
            <a:r>
              <a:rPr lang="ru-RU" sz="2400" smtClean="0">
                <a:solidFill>
                  <a:srgbClr val="303159"/>
                </a:solidFill>
              </a:rPr>
              <a:t>, полученные: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303159"/>
                </a:solidFill>
              </a:rPr>
              <a:t>у работодателя по последнему месту  работы на бумажном носителе, заверенные надлежащим образом; 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303159"/>
                </a:solidFill>
              </a:rPr>
              <a:t>в многофункциональном центре предоставления государственных и муниципальных услуг на бумажном носителе;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303159"/>
                </a:solidFill>
              </a:rPr>
              <a:t>в Пенсионом фонде Российской Федерации либо посредством Единого портала государственных и муниципальных услуг (функций) на бумажном носителе или в электронном виде.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303159"/>
                </a:solidFill>
              </a:rPr>
              <a:t>		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303159"/>
                </a:solidFill>
              </a:rPr>
              <a:t>      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117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107950" y="260350"/>
            <a:ext cx="8712200" cy="5865813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sz="1800" smtClean="0">
                <a:solidFill>
                  <a:srgbClr val="303159"/>
                </a:solidFill>
              </a:rPr>
              <a:t>              </a:t>
            </a:r>
          </a:p>
          <a:p>
            <a:pPr algn="just" eaLnBrk="1" hangingPunct="1">
              <a:buFont typeface="Arial" pitchFamily="34" charset="0"/>
              <a:buNone/>
            </a:pPr>
            <a:endParaRPr lang="ru-RU" sz="1800" smtClean="0">
              <a:solidFill>
                <a:srgbClr val="303159"/>
              </a:solidFill>
            </a:endParaRPr>
          </a:p>
          <a:p>
            <a:pPr algn="just" eaLnBrk="1" hangingPunct="1">
              <a:buFont typeface="Arial" pitchFamily="34" charset="0"/>
              <a:buNone/>
            </a:pPr>
            <a:endParaRPr lang="ru-RU" sz="1800" smtClean="0">
              <a:solidFill>
                <a:srgbClr val="303159"/>
              </a:solidFill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ru-RU" sz="1800" smtClean="0">
                <a:solidFill>
                  <a:srgbClr val="303159"/>
                </a:solidFill>
              </a:rPr>
              <a:t>      </a:t>
            </a:r>
            <a:r>
              <a:rPr lang="ru-RU" sz="2800" smtClean="0">
                <a:solidFill>
                  <a:srgbClr val="303159"/>
                </a:solidFill>
              </a:rPr>
              <a:t>При увольнении работодатель будет выдавать работнику (за исключением работников, в отношении которых ведется трудовая книжка в соответствии со статьей 66 ТК РФ):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800" smtClean="0">
                <a:solidFill>
                  <a:srgbClr val="303159"/>
                </a:solidFill>
              </a:rPr>
              <a:t>    </a:t>
            </a:r>
            <a:r>
              <a:rPr lang="ru-RU" sz="2800" b="1" smtClean="0">
                <a:solidFill>
                  <a:srgbClr val="303159"/>
                </a:solidFill>
              </a:rPr>
              <a:t>сведения о трудовой деятельности за период работы у работодателя на бумажном носителе</a:t>
            </a:r>
            <a:r>
              <a:rPr lang="ru-RU" sz="2800" smtClean="0">
                <a:solidFill>
                  <a:srgbClr val="303159"/>
                </a:solidFill>
              </a:rPr>
              <a:t>, заверенные надлежащим образом, что позволит исключить риски несвоевременного получения сведений из информационной системы ПФР.	</a:t>
            </a:r>
            <a:r>
              <a:rPr lang="ru-RU" sz="2400" smtClean="0">
                <a:solidFill>
                  <a:srgbClr val="303159"/>
                </a:solidFill>
              </a:rPr>
              <a:t>	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303159"/>
                </a:solidFill>
              </a:rPr>
              <a:t>      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714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261938" y="1773238"/>
            <a:ext cx="8658225" cy="4429125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2060"/>
                </a:solidFill>
              </a:rPr>
              <a:t>    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rgbClr val="002060"/>
                </a:solidFill>
              </a:rPr>
              <a:t>сведения о трудовой деятельности в информационной системе ПФР будут храниться в течении жизни работника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</a:rPr>
              <a:t>аналогично сроку хранения индивидуального лицевого счета застрахованного лица в соответствии с Федеральным законом №27-ФЗ;</a:t>
            </a:r>
          </a:p>
          <a:p>
            <a:pPr lvl="1" algn="just" eaLnBrk="1" hangingPunct="1">
              <a:buFont typeface="Arial" pitchFamily="34" charset="0"/>
              <a:buNone/>
            </a:pPr>
            <a:endParaRPr lang="en-US" altLang="ru-RU" sz="2400" dirty="0" smtClean="0">
              <a:solidFill>
                <a:srgbClr val="002060"/>
              </a:solidFill>
            </a:endParaRP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rgbClr val="002060"/>
                </a:solidFill>
              </a:rPr>
              <a:t>срок хранения работодателем сведений о трудовой деятельности работника после его увольнения в электронном виде планируется установить 3 года в соответствующих подзаконных нормативных актах.</a:t>
            </a: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74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20713"/>
            <a:ext cx="82296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smtClean="0">
                <a:latin typeface="Arial" pitchFamily="34" charset="0"/>
              </a:rPr>
              <a:t/>
            </a:r>
            <a:br>
              <a:rPr lang="ru-RU" altLang="ru-RU" sz="2800" b="1" smtClean="0">
                <a:latin typeface="Arial" pitchFamily="34" charset="0"/>
              </a:rPr>
            </a:br>
            <a:r>
              <a:rPr lang="ru-RU" altLang="ru-RU" sz="2800" b="1" smtClean="0">
                <a:latin typeface="Arial" pitchFamily="34" charset="0"/>
              </a:rPr>
              <a:t>Хранение сведений</a:t>
            </a:r>
            <a:br>
              <a:rPr lang="ru-RU" altLang="ru-RU" sz="2800" b="1" smtClean="0">
                <a:latin typeface="Arial" pitchFamily="34" charset="0"/>
              </a:rPr>
            </a:br>
            <a:endParaRPr lang="ru-RU" altLang="ru-RU" sz="2800" smtClean="0"/>
          </a:p>
        </p:txBody>
      </p:sp>
    </p:spTree>
    <p:extLst>
      <p:ext uri="{BB962C8B-B14F-4D97-AF65-F5344CB8AC3E}">
        <p14:creationId xmlns:p14="http://schemas.microsoft.com/office/powerpoint/2010/main" val="28737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4294967295"/>
          </p:nvPr>
        </p:nvSpPr>
        <p:spPr>
          <a:xfrm>
            <a:off x="0" y="1773238"/>
            <a:ext cx="8902700" cy="4895850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002060"/>
                </a:solidFill>
              </a:rPr>
              <a:t>   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altLang="ru-RU" sz="2400" smtClean="0">
                <a:solidFill>
                  <a:srgbClr val="002060"/>
                </a:solidFill>
              </a:rPr>
              <a:t>     	За </a:t>
            </a:r>
            <a:r>
              <a:rPr lang="ru-RU" altLang="ru-RU" sz="2400" b="1" smtClean="0">
                <a:solidFill>
                  <a:srgbClr val="002060"/>
                </a:solidFill>
              </a:rPr>
              <a:t>непредставление</a:t>
            </a:r>
            <a:r>
              <a:rPr lang="ru-RU" altLang="ru-RU" sz="2400" smtClean="0">
                <a:solidFill>
                  <a:srgbClr val="002060"/>
                </a:solidFill>
              </a:rPr>
              <a:t> в ПФР сведений о трудовой деятельности работников в установленный срок либо </a:t>
            </a:r>
            <a:r>
              <a:rPr lang="ru-RU" altLang="ru-RU" sz="2400" b="1" smtClean="0">
                <a:solidFill>
                  <a:srgbClr val="002060"/>
                </a:solidFill>
              </a:rPr>
              <a:t>предоставление этих сведений в неполном объеме или искаженном виде</a:t>
            </a:r>
            <a:r>
              <a:rPr lang="ru-RU" altLang="ru-RU" sz="2400" smtClean="0">
                <a:solidFill>
                  <a:srgbClr val="002060"/>
                </a:solidFill>
              </a:rPr>
              <a:t> в отношении </a:t>
            </a:r>
            <a:r>
              <a:rPr lang="ru-RU" altLang="ru-RU" sz="2400" b="1" smtClean="0">
                <a:solidFill>
                  <a:srgbClr val="002060"/>
                </a:solidFill>
              </a:rPr>
              <a:t>должностных лиц </a:t>
            </a:r>
            <a:r>
              <a:rPr lang="ru-RU" altLang="ru-RU" sz="2400" smtClean="0">
                <a:solidFill>
                  <a:srgbClr val="002060"/>
                </a:solidFill>
              </a:rPr>
              <a:t>предусматривается (статья 5.27 Кодекса об административных правонарушениях): 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ru-RU" altLang="ru-RU" sz="2400" smtClean="0">
                <a:solidFill>
                  <a:srgbClr val="002060"/>
                </a:solidFill>
              </a:rPr>
              <a:t>административная ответственность в виде </a:t>
            </a:r>
            <a:r>
              <a:rPr lang="ru-RU" altLang="ru-RU" sz="2400" b="1" smtClean="0">
                <a:solidFill>
                  <a:srgbClr val="002060"/>
                </a:solidFill>
              </a:rPr>
              <a:t>предупреждения</a:t>
            </a:r>
            <a:r>
              <a:rPr lang="ru-RU" altLang="ru-RU" sz="2400" smtClean="0">
                <a:solidFill>
                  <a:srgbClr val="002060"/>
                </a:solidFill>
              </a:rPr>
              <a:t> должностных лиц за соответствующие нарушения в случае их неоднократного совершения в течение года.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7913" y="303213"/>
            <a:ext cx="3841750" cy="865187"/>
          </a:xfrm>
        </p:spPr>
        <p:txBody>
          <a:bodyPr>
            <a:normAutofit fontScale="9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000" b="1" smtClean="0">
                <a:latin typeface="Arial" pitchFamily="34" charset="0"/>
              </a:rPr>
              <a:t/>
            </a:r>
            <a:br>
              <a:rPr lang="ru-RU" altLang="ru-RU" sz="2000" b="1" smtClean="0">
                <a:latin typeface="Arial" pitchFamily="34" charset="0"/>
              </a:rPr>
            </a:br>
            <a:r>
              <a:rPr lang="ru-RU" altLang="ru-RU" sz="2000" b="1" smtClean="0">
                <a:latin typeface="Arial" pitchFamily="34" charset="0"/>
              </a:rPr>
              <a:t>   </a:t>
            </a:r>
            <a:r>
              <a:rPr lang="ru-RU" altLang="ru-RU" sz="2800" b="1" smtClean="0">
                <a:latin typeface="Arial" pitchFamily="34" charset="0"/>
              </a:rPr>
              <a:t/>
            </a:r>
            <a:br>
              <a:rPr lang="ru-RU" altLang="ru-RU" sz="2800" b="1" smtClean="0">
                <a:latin typeface="Arial" pitchFamily="34" charset="0"/>
              </a:rPr>
            </a:br>
            <a:r>
              <a:rPr lang="ru-RU" altLang="ru-RU" sz="2800" b="1" smtClean="0">
                <a:latin typeface="Arial" pitchFamily="34" charset="0"/>
              </a:rPr>
              <a:t>   Ответственность</a:t>
            </a:r>
            <a:r>
              <a:rPr lang="ru-RU" altLang="ru-RU" sz="2000" b="1" smtClean="0">
                <a:latin typeface="Arial" pitchFamily="34" charset="0"/>
              </a:rPr>
              <a:t> </a:t>
            </a:r>
            <a:r>
              <a:rPr lang="ru-RU" altLang="ru-RU" sz="2400" b="1" smtClean="0">
                <a:latin typeface="Arial" pitchFamily="34" charset="0"/>
              </a:rPr>
              <a:t>  </a:t>
            </a:r>
            <a:r>
              <a:rPr lang="ru-RU" altLang="ru-RU" sz="2400" b="1" smtClean="0"/>
              <a:t/>
            </a:r>
            <a:br>
              <a:rPr lang="ru-RU" altLang="ru-RU" sz="2400" b="1" smtClean="0"/>
            </a:br>
            <a:endParaRPr lang="ru-RU" altLang="ru-RU" sz="2400" b="1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042" y="274638"/>
            <a:ext cx="5007935" cy="11501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Электронные трудовые книжки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935" y="1669312"/>
            <a:ext cx="8176437" cy="4699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Переход на электронные трудовые книжки начнется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1 января 2020 года. </a:t>
            </a:r>
          </a:p>
          <a:p>
            <a:pPr marL="0">
              <a:spcBef>
                <a:spcPts val="0"/>
              </a:spcBef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Подготовьтесь к переходу заранее. Для этого:</a:t>
            </a:r>
          </a:p>
          <a:p>
            <a:pPr marL="0">
              <a:spcBef>
                <a:spcPts val="0"/>
              </a:spcBef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Настройте программное обеспечение;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Назначьте ответственных лиц;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Оцените порядок документооборота;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Уведомите работников;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Разработайте форму заявления;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Заведите корпоративный адрес электронной почты отдела кадров;</a:t>
            </a: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Проверьте локальные акты.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837" y="274637"/>
            <a:ext cx="5305648" cy="1182023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Новый отчет в ПФР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325112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Чтобы передать сведения в ПФР, используйте новый отчет – СЗВ-ТД. Первый отчет сформируйте уже за январь 2020 года и подайте не позднее 17 февраля. Далее подавайте его ежемесячно, не позднее 15-го числа месяца, который следует за отчетным. </a:t>
            </a:r>
          </a:p>
          <a:p>
            <a:pPr algn="just">
              <a:buNone/>
            </a:pPr>
            <a:r>
              <a:rPr lang="ru-R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отчет СЗВ-ТД вносите: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	наименование и регистрационный номер  детского сада;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	Ф.И.О. и СНИЛС работника;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	наименование должности, специальности, профессии с указанием квалификации;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	структурное подразделение;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	дату кадрового приказа;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	вид кадровой процедуры – прием на работу, перевод, увольнение;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	документ – основание для оформления или прекращения трудовых отношений.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Заголовок 3"/>
          <p:cNvSpPr>
            <a:spLocks noGrp="1"/>
          </p:cNvSpPr>
          <p:nvPr>
            <p:ph type="title"/>
          </p:nvPr>
        </p:nvSpPr>
        <p:spPr>
          <a:xfrm>
            <a:off x="2915816" y="476672"/>
            <a:ext cx="3848986" cy="124869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Основные изменения в 2020 году</a:t>
            </a:r>
            <a:endParaRPr lang="ru-RU" sz="20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48711" y="2060848"/>
            <a:ext cx="8324702" cy="435399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Новый  ГОСТ по охране школ и детских садов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Новый МРОТ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Электронные трудовые книжки и новые отчеты для ПФР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Переход на 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профстандарты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Персональные данные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Новые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ФГОС НОО и ООО</a:t>
            </a:r>
            <a:endParaRPr lang="ru-RU" altLang="ru-RU" sz="2400" dirty="0" smtClean="0">
              <a:latin typeface="Arial" charset="0"/>
            </a:endParaRPr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265" y="274638"/>
            <a:ext cx="4859080" cy="1150126"/>
          </a:xfrm>
        </p:spPr>
        <p:txBody>
          <a:bodyPr/>
          <a:lstStyle/>
          <a:p>
            <a:r>
              <a:rPr lang="ru-RU" sz="3200" dirty="0" smtClean="0"/>
              <a:t>Сроки подачи отчета в ПФР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4156" y="1733108"/>
          <a:ext cx="8048848" cy="418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212"/>
                <a:gridCol w="2012212"/>
                <a:gridCol w="2012212"/>
                <a:gridCol w="2012212"/>
              </a:tblGrid>
              <a:tr h="8286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За какой месяц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Не позднее какого срока подать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За какой месяц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Не позднее какого срока подать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17 февраля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17 августа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16 марта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 сентября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 апреля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 октября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 мая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16 ноября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 июня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 декабря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0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15 июля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15 января 2021 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8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4444410" cy="1043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Переход на </a:t>
            </a:r>
            <a:r>
              <a:rPr lang="ru-RU" sz="3200" dirty="0" err="1" smtClean="0">
                <a:solidFill>
                  <a:schemeClr val="accent1"/>
                </a:solidFill>
              </a:rPr>
              <a:t>профстандарты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218968" cy="2472069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Государственные и муниципальные учреждения обязаны перейти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профстандарты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 1 января 2020 года (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2" tooltip="[#2] "/>
              </a:rPr>
              <a:t>п. 2 постановления Правительства от 27.06.2016 № 584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Образовательные организации других организационно-правовых форм переходят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профстандарты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сроки, которые устанавливают самостоятельно локальными актами.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3321" y="274639"/>
            <a:ext cx="3944680" cy="4909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перехода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1627" y="978198"/>
          <a:ext cx="8367824" cy="566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804"/>
                <a:gridCol w="4106020"/>
              </a:tblGrid>
              <a:tr h="386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Что включить в план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Что сделать</a:t>
                      </a:r>
                      <a:endParaRPr lang="ru-RU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752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Список профессиональных стандартов, которые будете применять в образовательной организации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Рабочая группа учитывает кадровый состав организации и включает профстандарты для различных категорий персонала, в том числе для непедагогических работников. Не включайте в список профстандарты, которые еще не вступили в силу</a:t>
                      </a:r>
                      <a:endParaRPr lang="ru-RU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1285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Перечень документов, в которые надо внести изменения с учетом положений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профстандартов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Рабочая группа анализирует локальные акты и другие документы организации на соответствие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профстандартам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– должностные инструкции, трудовые договоры, штатное расписание, документы, регулирующие вопросы аттестации и обучения работников.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результате выбирает те документы, которые надо изменить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193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Сведения о том, какое обучение надо пройти работникам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Чтобы определить, нужно ли работнику дополнительное профессиональное образование, рабочая группа сравнивает квалификационные требования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профстандартов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 уровнем знаний, умений, профессиональных навыков и опытом работы работников.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Если квалификация работника не соответствует требованиям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профстандарта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 образованию и обучению, направьте работника на обучение.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Проверьте, чтобы программы обучения учитывали действующие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профстандарты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850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Кто из работников уже прошел обучение, чтобы соответствовать профстандарту, и какое</a:t>
                      </a:r>
                      <a:endParaRPr lang="ru-RU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Если кто-то из работников уже прошел обучение, которое позволяет им соответствовать требованиям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профстандарта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рабочая группа указывает, сколько работников прошло переподготовку или повышение квалификации и по каким программам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  <a:tr h="456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Какие будут этапы введения профстандарта</a:t>
                      </a:r>
                      <a:endParaRPr lang="ru-RU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Процедуру введения </a:t>
                      </a:r>
                      <a:r>
                        <a:rPr lang="ru-RU" sz="1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профстандарта</a:t>
                      </a:r>
                      <a:r>
                        <a:rPr lang="ru-RU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можно разделить, например, на два этапа – подготовительный и этап внедрения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3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4114800" cy="5865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В каких случаях применять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526" y="1201480"/>
            <a:ext cx="8123274" cy="4924684"/>
          </a:xfrm>
        </p:spPr>
        <p:txBody>
          <a:bodyPr/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Образовательная организация может использовать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профстандарты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разных ситуациях: </a:t>
            </a:r>
          </a:p>
          <a:p>
            <a:pPr marL="0"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2"/>
              </a:rPr>
              <a:t>когда принимает на работу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2"/>
              </a:rPr>
              <a:t>когда проводит аттестацию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2"/>
              </a:rPr>
              <a:t>когда посылает работника на обучение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2"/>
              </a:rPr>
              <a:t>когда разрабатывает должностные инструкции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2"/>
              </a:rPr>
              <a:t>когда формирует штатное расписание и определяет зарплату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algn="just">
              <a:spcBef>
                <a:spcPts val="0"/>
              </a:spcBef>
              <a:buFontTx/>
              <a:buChar char="-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Профстандарты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обязательны только в части требований к квалификации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остальной части можно варьировать его применение. Например, вносить свои пункты в перечень обязанностей работника.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3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04182"/>
            <a:ext cx="8229600" cy="502198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 Правила проверки, утвержденные постановлением Правительства РФ от 13.02.2019 № 146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изменилось: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4178" y="2426833"/>
            <a:ext cx="1594884" cy="882502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Сократили основания плановых проверок</a:t>
            </a:r>
            <a:endParaRPr lang="ru-RU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7253" y="2477988"/>
            <a:ext cx="6826105" cy="712381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Придут, если прошло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три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 дня государственной регистрации или окончания последней плановой проверки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7665" y="3528405"/>
            <a:ext cx="1616149" cy="1268747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Добавили основание и изменили форму внеплановой проверки</a:t>
            </a:r>
            <a:endParaRPr lang="ru-RU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9258" y="3528405"/>
            <a:ext cx="6804837" cy="1137684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Придут на основании докладной записки по результатам контроля без взаимодействия.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Отменили документарную форму внеплановой проверки.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оставил только выездную.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298" y="5055279"/>
            <a:ext cx="1605516" cy="1127051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Сократили сроки</a:t>
            </a:r>
            <a:endParaRPr lang="ru-RU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5879" y="4954372"/>
            <a:ext cx="6804838" cy="1435395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Внеплановая проверка вместо 20 рабочих дней будет длиться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Уменьшили срок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, в который надо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направить документы по запросу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ведомства. Раньше было 10 рабочих дней. Теперь зависит от формы проверки. Для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документарной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проверки – до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рабочих дней после того, как получили запрос. Для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выездной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– не меньше </a:t>
            </a:r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рабочих дней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692696"/>
            <a:ext cx="8147248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u="sng" dirty="0" smtClean="0"/>
              <a:t>Что проверит </a:t>
            </a:r>
            <a:r>
              <a:rPr lang="ru-RU" sz="1800" b="1" u="sng" dirty="0" err="1" smtClean="0"/>
              <a:t>Роскомнадзор</a:t>
            </a:r>
            <a:r>
              <a:rPr lang="ru-RU" sz="1800" b="1" u="sng" dirty="0" smtClean="0"/>
              <a:t> в работе с персональными данными ДОУ</a:t>
            </a:r>
            <a:endParaRPr lang="ru-RU" sz="1800" b="1" u="sng" dirty="0"/>
          </a:p>
        </p:txBody>
      </p:sp>
    </p:spTree>
    <p:extLst>
      <p:ext uri="{BB962C8B-B14F-4D97-AF65-F5344CB8AC3E}">
        <p14:creationId xmlns:p14="http://schemas.microsoft.com/office/powerpoint/2010/main" val="27057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118" y="274638"/>
            <a:ext cx="6201589" cy="72602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Новое основание внеплановой проверки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297" y="1061049"/>
            <a:ext cx="8583283" cy="550365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Контроль без взаимодействия с операторами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предупреждения, выявления, прогнозирования и пресечения нарушения требований.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Основание.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Задание на проведение мероприятий утверждает руководитель  территориального управления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случае: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поручения Президента РФ, Правительства РФ, руководителя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обращения государственного и муниципального органа, юридического лица, индивидуального предпринимателя, физического лица, публикации в средствах массовой информации и размещения в интернет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информации о нарушении прав и законных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интересов субъекта персональных данных  или нарушении требований.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контроля без взаимодействия орган контроля: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наблюдает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соблюдением требований при размещении информации в Интернет и СМИ;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анализирует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информацию о деятельности оператора. Ее представляет оператор сам или через межведомственное информационное взаимодействие, посредством использования федеральных государственных информационных систем.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должностные лица составляют докладную записку на имя руководителя территориального управления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Если нашли нарушения законодательства, то руководитель выносит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решение о проведении внеплановой выездной проверки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88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81" y="1017918"/>
            <a:ext cx="8712679" cy="536341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Документы, которые перечислены в части 1 статьи 18.1 Федерального закона от 27.07.2006 № 152-ФЗ «О персональных данных»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Примерный перечень: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о назначении ответственного за организацию обработки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перечень обрабатываемых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списки работников, допущенных к обработке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обязательства о неразглашении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документы об обучении таких работников;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уведомление об обработке персональных данных (если надо);</a:t>
            </a:r>
          </a:p>
          <a:p>
            <a:pPr lvl="0">
              <a:buFont typeface="+mj-lt"/>
              <a:buAutoNum type="arabicParenR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политика обработки персональных 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+mj-lt"/>
              <a:buAutoNum type="arabicParenR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положение об обработке персональных данных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работников и обучающихся;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типовые формы согласий на обработку данных работников и детей, отзывов согласий;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уведомление и согласие работников о получении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третьих лиц;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запрос информации об обработке персональных данных;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журналы, реестры или книги учета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документ, определяющий места хранения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документы об ознакомлении работников с требованиями законов и локальных актов;</a:t>
            </a:r>
          </a:p>
          <a:p>
            <a:pPr lvl="0">
              <a:buFont typeface="+mj-lt"/>
              <a:buAutoNum type="arabicParenR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документы об уничтожении либо обезличивании данных после достижения цели их обработки;</a:t>
            </a:r>
          </a:p>
          <a:p>
            <a:pPr marL="0" indent="0">
              <a:spcBef>
                <a:spcPts val="0"/>
              </a:spcBef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953692" cy="841781"/>
          </a:xfrm>
        </p:spPr>
        <p:txBody>
          <a:bodyPr/>
          <a:lstStyle/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Что проверяют инспекторы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21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051" y="274638"/>
            <a:ext cx="7559748" cy="1143000"/>
          </a:xfrm>
        </p:spPr>
        <p:txBody>
          <a:bodyPr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В чем разница Положения и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Политики обработки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персданных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  <a:cs typeface="Arial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10094" y="1488559"/>
            <a:ext cx="3009014" cy="1679944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Политика обработки персональных данных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96540" y="1534631"/>
            <a:ext cx="3009014" cy="1679944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Положение об обработке персональных данных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586" y="3306725"/>
            <a:ext cx="3774558" cy="316850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42000">
              <a:spcBef>
                <a:spcPts val="6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Нужна,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чтобы граждане,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взаимодействуют с организацией, знали, как она будет работать с их персональными данными.</a:t>
            </a:r>
          </a:p>
          <a:p>
            <a:pPr indent="342000">
              <a:spcBef>
                <a:spcPts val="6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Определяет общие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правила обработки персональных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данных:</a:t>
            </a:r>
          </a:p>
          <a:p>
            <a:pPr indent="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цели обработки,</a:t>
            </a:r>
          </a:p>
          <a:p>
            <a:pPr indent="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и категории обрабатываемых данных,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субъектов персональных данных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регламент ответов на запросы субъектов о доступе к персональным данным.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0213" y="3296093"/>
            <a:ext cx="3494568" cy="318234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42000">
              <a:spcBef>
                <a:spcPts val="600"/>
              </a:spcBef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Определяет:</a:t>
            </a:r>
          </a:p>
          <a:p>
            <a:pPr indent="342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конкретный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порядок обработки данных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342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меры по их защите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3420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круг ответственных лиц и их полномочия.</a:t>
            </a:r>
          </a:p>
          <a:p>
            <a:pPr indent="342000">
              <a:spcBef>
                <a:spcPts val="600"/>
              </a:spcBef>
            </a:pP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Как правило, положение регулирует обработку персональных данных конкретных субъектов – работников, учеников, воспитанников, родителей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000"/>
            <a:endParaRPr lang="ru-RU" sz="14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819" y="274638"/>
            <a:ext cx="5667153" cy="1143000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Что включить в Политику обработки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персданных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464" y="1484784"/>
            <a:ext cx="8207733" cy="454113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 27.07.2017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Включите в Политику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разделов:</a:t>
            </a:r>
          </a:p>
        </p:txBody>
      </p:sp>
      <p:sp>
        <p:nvSpPr>
          <p:cNvPr id="5" name="8-конечная звезда 4"/>
          <p:cNvSpPr/>
          <p:nvPr/>
        </p:nvSpPr>
        <p:spPr>
          <a:xfrm>
            <a:off x="503275" y="2583711"/>
            <a:ext cx="765544" cy="733647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1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1112396" y="3126737"/>
            <a:ext cx="765544" cy="733647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2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910856" y="5816009"/>
            <a:ext cx="765544" cy="733647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2" name="8-конечная звезда 11"/>
          <p:cNvSpPr/>
          <p:nvPr/>
        </p:nvSpPr>
        <p:spPr>
          <a:xfrm>
            <a:off x="503275" y="3731021"/>
            <a:ext cx="765544" cy="733647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3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3" name="8-конечная звезда 12"/>
          <p:cNvSpPr/>
          <p:nvPr/>
        </p:nvSpPr>
        <p:spPr>
          <a:xfrm>
            <a:off x="1070064" y="4335306"/>
            <a:ext cx="765544" cy="733647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4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4" name="8-конечная звезда 13"/>
          <p:cNvSpPr/>
          <p:nvPr/>
        </p:nvSpPr>
        <p:spPr>
          <a:xfrm>
            <a:off x="479477" y="5040703"/>
            <a:ext cx="765544" cy="733647"/>
          </a:xfrm>
          <a:prstGeom prst="star8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5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84250" y="2655029"/>
            <a:ext cx="5879806" cy="4359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Общие положения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79712" y="3250783"/>
            <a:ext cx="6507126" cy="4855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Цели сбора персональных данных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21205" y="3860384"/>
            <a:ext cx="5869173" cy="4749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Правовые основания обработки персональных данных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79712" y="4430999"/>
            <a:ext cx="6503583" cy="5422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Объем и категории обрабатываемых персональных данных, категории субъектов персональных данных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63736" y="5143570"/>
            <a:ext cx="5826642" cy="5279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Порядок и условия обработки персональных данных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50063" y="5890438"/>
            <a:ext cx="6485863" cy="5847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/>
              <a:t>Актуализация, исправление, удаление и уничтожение персональных данных, ответы на запросы субъектов на доступ к персональным данным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77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554" y="274638"/>
            <a:ext cx="5582094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Что включить в Положение об обработке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персданных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60967"/>
            <a:ext cx="8229600" cy="5263117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Отдельные Положения по обработке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персданных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Примерный перечень разделов: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Общие положения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Перечень обрабатываемых персональных данных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Сбор, обработка и хранение персональных данных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Доступ к персональным данным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Передача персональных данных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Меры обеспечения безопасности персональных данных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 algn="ctr">
              <a:buNone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1887278"/>
            <a:ext cx="1010093" cy="329610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66490" y="1901621"/>
            <a:ext cx="10632" cy="340242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71873" y="1932029"/>
            <a:ext cx="1010093" cy="361507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 rot="557455">
            <a:off x="445385" y="2035153"/>
            <a:ext cx="2312353" cy="82227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Работников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9" y="2413590"/>
            <a:ext cx="2808312" cy="8151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Учеников,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воспитанников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rot="20817521">
            <a:off x="6707101" y="2063772"/>
            <a:ext cx="1882015" cy="8548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Родителей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85660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000" dirty="0" smtClean="0"/>
              <a:t>	Документ регулирует порядок взаимодействия образовательной и охранной организации.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/>
              <a:t>Необходимо: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назначить дежурного администратора, который будет курировать вопросы охраны и безопасности, а также оперативно связываться с охранниками.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err="1" smtClean="0">
                <a:solidFill>
                  <a:srgbClr val="FF0000"/>
                </a:solidFill>
              </a:rPr>
              <a:t>Росстандарт</a:t>
            </a:r>
            <a:r>
              <a:rPr lang="ru-RU" sz="2000" b="1" dirty="0" smtClean="0">
                <a:solidFill>
                  <a:srgbClr val="FF0000"/>
                </a:solidFill>
              </a:rPr>
              <a:t> рекомендует обмениваться информацией о безопасности между охранной и образовательной организацией не реже одного раза в неделю </a:t>
            </a:r>
            <a:r>
              <a:rPr lang="ru-RU" sz="2000" dirty="0" smtClean="0"/>
              <a:t>(</a:t>
            </a:r>
            <a:r>
              <a:rPr lang="ru-RU" sz="2000" dirty="0" smtClean="0">
                <a:hlinkClick r:id="rId2" tooltip="[#1] "/>
              </a:rPr>
              <a:t>п. 4.5 ГОСТ Р 58485-2019</a:t>
            </a:r>
            <a:r>
              <a:rPr lang="ru-RU" sz="2000" dirty="0" smtClean="0"/>
              <a:t>).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Провести обследование зданий и территории. Это делают совместно начальник охраны и руководитель образовательной организации или ответственное лицо. 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</a:rPr>
              <a:t>Составить акт </a:t>
            </a:r>
            <a:r>
              <a:rPr lang="ru-RU" sz="2000" dirty="0" smtClean="0"/>
              <a:t>и указать рекомендации по нейтрализации рисков безопасности. </a:t>
            </a:r>
            <a:r>
              <a:rPr lang="ru-RU" sz="1700" dirty="0" smtClean="0"/>
              <a:t>(Каждый охранник обязан учитывать эти рекомендации в своей работе в зависимости от вверенного участка).</a:t>
            </a:r>
          </a:p>
          <a:p>
            <a:pPr algn="just">
              <a:buNone/>
            </a:pPr>
            <a:r>
              <a:rPr lang="ru-RU" sz="2000" u="sng" dirty="0" smtClean="0"/>
              <a:t> 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17628" y="308346"/>
            <a:ext cx="4051005" cy="1095152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>
                <a:solidFill>
                  <a:srgbClr val="7030A0"/>
                </a:solidFill>
              </a:rPr>
              <a:t/>
            </a:r>
            <a:br>
              <a:rPr lang="ru-RU" sz="2500" b="1" dirty="0" smtClean="0">
                <a:solidFill>
                  <a:srgbClr val="7030A0"/>
                </a:solidFill>
              </a:rPr>
            </a:br>
            <a:r>
              <a:rPr lang="ru-RU" sz="2500" b="1" dirty="0">
                <a:solidFill>
                  <a:srgbClr val="7030A0"/>
                </a:solidFill>
              </a:rPr>
              <a:t/>
            </a:r>
            <a:br>
              <a:rPr lang="ru-RU" sz="2500" b="1" dirty="0">
                <a:solidFill>
                  <a:srgbClr val="7030A0"/>
                </a:solidFill>
              </a:rPr>
            </a:br>
            <a:r>
              <a:rPr lang="ru-RU" sz="2500" b="1" dirty="0" smtClean="0">
                <a:solidFill>
                  <a:srgbClr val="7030A0"/>
                </a:solidFill>
              </a:rPr>
              <a:t>Новый  ГОСТ по охране школ и детских садов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595" y="274638"/>
            <a:ext cx="5826642" cy="916209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Чего не должно быть на сайте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913" y="1158949"/>
            <a:ext cx="8695427" cy="5423005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2400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cs typeface="Times New Roman" pitchFamily="18" charset="0"/>
              </a:rPr>
              <a:t>Не размещайте лишние персональные данные! Только те, которые прямо перечисляет законодательство.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Ст. 29 ФЗ № 273-ФЗ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официальном сайте в подразделе «Руководство. Педагогический состав» указать информацию: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руководителе, заместителях и руководителях филиалов (если есть)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Ф. И. О., должность, телефон, электронную почту;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педагогах – Ф . И. О., уровень образования, должность, преподаваемые дисциплины, ученая степень и звание (при наличии), повышение квалификации или переподготовка (при наличии), стаж работы – общий и по специальности.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Порядок приема в детский сад.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Разместите реквизиты приказ о зачислении детей, наименование возрастных групп, количество в них воспитанников.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740" y="274638"/>
            <a:ext cx="6071190" cy="809883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Чего не должно быть на сайте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23005" cy="52117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Временная комиссия Совета Федерации по развитию информационного общества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/>
              <a:t>разработала «Методические рекомендации по ограничению в образовательных организациях доступа обучающихся к видам информации, распространяемой посредством сети "интернет", причиняющей вред здоровью и (или) развитию детей, а также не соответствующей задачам образования» (Методические рекомендации Минкомсвязи России от 16.05.2019).</a:t>
            </a:r>
          </a:p>
          <a:p>
            <a:pPr marL="0" indent="0" algn="just">
              <a:buNone/>
            </a:pPr>
            <a:r>
              <a:rPr lang="ru-RU" sz="1600" dirty="0" smtClean="0"/>
              <a:t>В рекомендациях есть </a:t>
            </a:r>
            <a:r>
              <a:rPr lang="ru-RU" sz="1600" b="1" dirty="0" smtClean="0"/>
              <a:t>Приложение 1. Перечень видов информации, не соответствующей задачам образования. </a:t>
            </a:r>
            <a:r>
              <a:rPr lang="ru-RU" sz="1600" dirty="0" smtClean="0"/>
              <a:t>Не имеет нормативного закрепления и используется для целей Методических рекомендаций.</a:t>
            </a:r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200" dirty="0" smtClean="0"/>
              <a:t> </a:t>
            </a:r>
          </a:p>
          <a:p>
            <a:endParaRPr lang="ru-RU" sz="1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86702"/>
              </p:ext>
            </p:extLst>
          </p:nvPr>
        </p:nvGraphicFramePr>
        <p:xfrm>
          <a:off x="287079" y="3284983"/>
          <a:ext cx="8697433" cy="350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124"/>
                <a:gridCol w="5651309"/>
              </a:tblGrid>
              <a:tr h="688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Банки рефератов, эссе, готовых домашних заданий и других информационных ресурсов, предоставляющих обучающимся готовые решения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Информационная продукция (в том числе сайты, сетевые средства массовой информации, социальные сети, интерактивные и мобильные приложения и другие виды информационных ресурсов, а также размещаемая на них информация)</a:t>
                      </a:r>
                    </a:p>
                    <a:p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678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Службы знакомств, социальные сети, мессенджеры и сайты и сервисы для организации сетевого общения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Информационная продукция (в том числе сайты, социальные сети, интерактивные и мобильные приложения и другие виды информационных ресурсов), направленная на организацию общения между пользователями с помощью сети "Интернет", такая как служба знакомств, социальные сети, мессенджеры и другие сайты, сервисы и программы, направленные и предоставляющие необходимый функционал и возможности,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исключением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электронных образовательных и информационных ресурсов, создаваемых в организациях, осуществляющих образовательную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94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Ресурсы, ориентированные на предоставление неправдивой информации об истории России и формирование неуважительного отношения к ней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Информационная продукция (в том числе сайты, сетевые средства массовой информации, социальные сети, интерактивные и мобильные приложения и другие виды информационных ресурсов, а также размещаемая на них информация), содержащая текстовые описания, фотографии, рисунки, видеоматериалы по данной теме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1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790268" cy="565320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Что и как хранить в личных делах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14" y="1268760"/>
            <a:ext cx="8452886" cy="4697010"/>
          </a:xfrm>
        </p:spPr>
        <p:txBody>
          <a:bodyPr/>
          <a:lstStyle/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Личное дело работника</a:t>
            </a:r>
            <a:endParaRPr lang="ru-RU" sz="2000" u="sng" dirty="0" smtClean="0"/>
          </a:p>
          <a:p>
            <a:pPr marL="0" indent="0">
              <a:buNone/>
            </a:pPr>
            <a:r>
              <a:rPr lang="ru-RU" sz="1400" dirty="0" smtClean="0"/>
              <a:t>Закон не устанавливает, какие документы хранить в личном деле работника. Разработайте локальный акт</a:t>
            </a:r>
            <a:r>
              <a:rPr lang="en-US" sz="1400" dirty="0" smtClean="0"/>
              <a:t> – </a:t>
            </a:r>
            <a:r>
              <a:rPr lang="ru-RU" sz="1400" dirty="0" smtClean="0"/>
              <a:t>Положение о порядке ведения личных дел работников.  </a:t>
            </a:r>
          </a:p>
          <a:p>
            <a:pPr marL="0" indent="0"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33914" y="1839433"/>
            <a:ext cx="8370533" cy="4397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buAutoNum type="arabicPeriod"/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Возьмите согласие на сбор, хранение и обработку персональных данных.</a:t>
            </a:r>
          </a:p>
          <a:p>
            <a:pPr algn="just">
              <a:spcBef>
                <a:spcPts val="60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подшивайте в личное дело копии документов.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Роскомнадзор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расценит это как обработку избыточных персональных данных (постановления ФАС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округа от 11.03.2014 по делу № А53-10287/2013, от 21.04.2014 по делу № А53-13327/2013). </a:t>
            </a:r>
          </a:p>
          <a:p>
            <a:pPr algn="just">
              <a:spcBef>
                <a:spcPts val="600"/>
              </a:spcBef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Проверьте паспорт, военный билет, СНИЛС, ИНН, документы об образовании и семейном положении, справку об отсутствии судимости и др. Запишите данные в личную карточку по форме № Т-2 и верните документы работнику.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Копируйте личные документы только для конкретной цели – например, чтобы выдать пособие или путевку. Используйте их до тех пор, пока не достигли цели.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Ненужные копии уничтожайте. Согласие работника на обработку избыточных персональных данных не освобождает организацию от ответственности (постановления Пятнадцатого арбитражного апелляционного суда от 14.03.2014 № А53-12557/2013, от 28.10.2013 № 15АП-15175/13).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Если копии личных документов нужны постоянно, например, чтобы организовать пропускной режим, то в локальном акте укажите, какие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и на каком основании храните.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577" y="180754"/>
            <a:ext cx="5922336" cy="78681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Что и как хранить в личных делах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5774"/>
            <a:ext cx="8229600" cy="5220389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Личное дело обучающегося</a:t>
            </a:r>
          </a:p>
          <a:p>
            <a:pPr marL="0" indent="0">
              <a:buNone/>
            </a:pPr>
            <a:r>
              <a:rPr lang="ru-RU" sz="1800" dirty="0" smtClean="0"/>
              <a:t> Дошкольные учреждения обязаны вести личное дело на каждого ребенка ( п. 18 Порядка приема в детский сад).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2348880"/>
            <a:ext cx="5615533" cy="8107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</a:t>
            </a:r>
          </a:p>
          <a:p>
            <a:pPr algn="ctr"/>
            <a:r>
              <a:rPr lang="ru-RU" sz="1600" dirty="0" smtClean="0"/>
              <a:t>Положение о порядке ведения личных дел воспитанников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84984"/>
            <a:ext cx="8167561" cy="29631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Включите в личное дело:</a:t>
            </a:r>
          </a:p>
          <a:p>
            <a:pPr algn="just"/>
            <a:r>
              <a:rPr lang="ru-RU" sz="1400" dirty="0" smtClean="0"/>
              <a:t>1. Заявление о зачислении ребенка в детский сад. </a:t>
            </a:r>
          </a:p>
          <a:p>
            <a:pPr algn="just"/>
            <a:r>
              <a:rPr lang="ru-RU" sz="1400" dirty="0" smtClean="0"/>
              <a:t>2. Копию свидетельства о рождении, иной документ, который подтверждает родство или законность представления прав ребенка. Например, акт органа опеки и попечительства о назначении опекуном. </a:t>
            </a:r>
          </a:p>
          <a:p>
            <a:pPr algn="just"/>
            <a:r>
              <a:rPr lang="ru-RU" sz="1400" dirty="0" smtClean="0"/>
              <a:t>3. Копию свидетельства о регистрации ребенка по месту жительства или месту пребывания на закрепленной территории. Если ребенок – иностранный гражданин или у него нет гражданства, то подшейте в дело копию документа, который подтверждает право родителя пребывать в России.</a:t>
            </a:r>
          </a:p>
          <a:p>
            <a:pPr algn="just"/>
            <a:r>
              <a:rPr lang="ru-RU" sz="1400" dirty="0" smtClean="0"/>
              <a:t>4. Для детей с ОВЗ </a:t>
            </a:r>
            <a:r>
              <a:rPr lang="en-US" sz="1400" dirty="0" smtClean="0"/>
              <a:t>– </a:t>
            </a:r>
            <a:r>
              <a:rPr lang="ru-RU" sz="1400" dirty="0" smtClean="0"/>
              <a:t>согласие родителей или законных представителей, рекомендации ПМПК на обучение по адаптированной образовательной программе.</a:t>
            </a:r>
          </a:p>
          <a:p>
            <a:pPr algn="just"/>
            <a:r>
              <a:rPr lang="ru-RU" sz="1400" dirty="0" smtClean="0"/>
              <a:t>5. Согласие на обработку персональных данных родителей и ребенка.</a:t>
            </a:r>
            <a:endParaRPr lang="en-US" sz="1400" dirty="0" smtClean="0"/>
          </a:p>
          <a:p>
            <a:pPr algn="just"/>
            <a:r>
              <a:rPr lang="en-US" sz="1400" dirty="0" smtClean="0"/>
              <a:t>6</a:t>
            </a:r>
            <a:r>
              <a:rPr lang="ru-RU" sz="1400" dirty="0" smtClean="0"/>
              <a:t>. Медицинское заключение или медицинскую карту.</a:t>
            </a:r>
          </a:p>
        </p:txBody>
      </p:sp>
    </p:spTree>
    <p:extLst>
      <p:ext uri="{BB962C8B-B14F-4D97-AF65-F5344CB8AC3E}">
        <p14:creationId xmlns:p14="http://schemas.microsoft.com/office/powerpoint/2010/main" val="36418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208" y="274638"/>
            <a:ext cx="5986132" cy="1143000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Какие согласия и заявления обязательны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3667" cy="4315527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80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Берите согласие на обработку всех ПД, которые получаете.</a:t>
            </a:r>
          </a:p>
          <a:p>
            <a:pPr marL="0" indent="0" algn="just">
              <a:spcBef>
                <a:spcPts val="8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Запрашивайте согласие на обработку ПД не только у работников, но и у соискателей. </a:t>
            </a:r>
          </a:p>
          <a:p>
            <a:pPr marL="0" indent="0" algn="just">
              <a:spcBef>
                <a:spcPts val="80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Получайте персональные данные исключительно у субъекта ПД. Если ПД работника можно получить только у третьих лиц, уведомьте об этом работника и заручитесь его письменным согласием (п. 3 ст. 86 ТК).</a:t>
            </a:r>
          </a:p>
          <a:p>
            <a:pPr marL="0" indent="0" algn="just">
              <a:spcBef>
                <a:spcPts val="8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Согласие на обработку ПД ребенка включите как отметку в форму заявления о зачислении в детский сад или в школу. Укажите в согласии максимальный объем ПД, чтобы не брать дополнительное согласие в будущем.</a:t>
            </a:r>
          </a:p>
          <a:p>
            <a:pPr marL="0" indent="0" algn="just">
              <a:spcBef>
                <a:spcPts val="80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 в перечень ПД сведения о состоянии здоровья ребенка, если планируете работать с медицинскими заключениями и справками (Например, справки после болезни).</a:t>
            </a:r>
          </a:p>
          <a:p>
            <a:pPr marL="0" indent="0" algn="just">
              <a:spcBef>
                <a:spcPts val="800"/>
              </a:spcBef>
              <a:buFont typeface="+mj-lt"/>
              <a:buAutoNum type="arabicPeriod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Согласие на размещение фото ребенка не нужно, если это фото с общим планом, на котором изображено много людей. Согласие нужно, если речь идет о портретной съемке, где ребенок – основной объект изображения (ст. 152.1 ГК).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64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464132" cy="85542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  <a:cs typeface="Arial" charset="0"/>
              </a:rPr>
              <a:t>Без согласия можно обрабатывать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451" y="2636912"/>
            <a:ext cx="8367623" cy="35185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Можно начинать или продолжать обработку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несмотря на отзыв, если:</a:t>
            </a:r>
          </a:p>
          <a:p>
            <a:pPr marL="0" indent="0" algn="just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решение суда, акт судебного пристава-исполнителя;</a:t>
            </a:r>
          </a:p>
          <a:p>
            <a:pPr marL="0" indent="0" algn="just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обрабатывают в целях предоставления государственной (муниципальной) услуги;</a:t>
            </a:r>
          </a:p>
          <a:p>
            <a:pPr marL="0" indent="0" algn="just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предоставлены по договору, например, по договору оказания образовательной услуги;</a:t>
            </a:r>
          </a:p>
          <a:p>
            <a:pPr marL="0" indent="0" algn="just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есть основания для срочного медицинского вмешательства (если получить согласие невозможно из-за физического состояния);</a:t>
            </a:r>
          </a:p>
          <a:p>
            <a:pPr marL="0" indent="0" algn="just">
              <a:spcBef>
                <a:spcPts val="60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данные подлежат обязательному раскрытию в силу закона.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518" y="1556792"/>
            <a:ext cx="8514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Любые статистические или обезличенные данные</a:t>
            </a:r>
          </a:p>
          <a:p>
            <a:pPr lvl="0" algn="ctr" eaLnBrk="1" hangingPunct="1"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(п. 9 ч. 1 ст. 6 Федерального закона от 27.07.2006 № 152-ФЗ).</a:t>
            </a:r>
          </a:p>
        </p:txBody>
      </p:sp>
    </p:spTree>
    <p:extLst>
      <p:ext uri="{BB962C8B-B14F-4D97-AF65-F5344CB8AC3E}">
        <p14:creationId xmlns:p14="http://schemas.microsoft.com/office/powerpoint/2010/main" val="34472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Line 2"/>
          <p:cNvCxnSpPr>
            <a:cxnSpLocks noChangeShapeType="1"/>
          </p:cNvCxnSpPr>
          <p:nvPr/>
        </p:nvCxnSpPr>
        <p:spPr bwMode="auto">
          <a:xfrm>
            <a:off x="539750" y="3644900"/>
            <a:ext cx="78501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9750" y="352425"/>
            <a:ext cx="80851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kumimoji="0" lang="ru-RU" altLang="ru-RU" sz="40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kumimoji="0" lang="ru-RU" altLang="ru-RU" sz="3200" b="1" dirty="0">
                <a:solidFill>
                  <a:srgbClr val="000000"/>
                </a:solidFill>
                <a:latin typeface="Cambria" pitchFamily="18" charset="0"/>
              </a:rPr>
              <a:t/>
            </a:r>
            <a:br>
              <a:rPr kumimoji="0" lang="ru-RU" altLang="ru-RU" sz="3200" b="1" dirty="0">
                <a:solidFill>
                  <a:srgbClr val="000000"/>
                </a:solidFill>
                <a:latin typeface="Cambria" pitchFamily="18" charset="0"/>
              </a:rPr>
            </a:br>
            <a:endParaRPr kumimoji="0" lang="ru-RU" altLang="ru-RU" sz="2000" b="1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700" y="4426489"/>
            <a:ext cx="76647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sz="4000" b="1" dirty="0">
                <a:solidFill>
                  <a:srgbClr val="000000"/>
                </a:solidFill>
                <a:latin typeface="Cambria" pitchFamily="18" charset="0"/>
              </a:rPr>
              <a:t>О</a:t>
            </a:r>
            <a:r>
              <a:rPr lang="ru-RU" altLang="ru-RU" sz="3200" b="1" dirty="0">
                <a:solidFill>
                  <a:prstClr val="black"/>
                </a:solidFill>
                <a:latin typeface="Cambria" pitchFamily="18" charset="0"/>
              </a:rPr>
              <a:t>храна труда-2020 </a:t>
            </a:r>
            <a:r>
              <a:rPr lang="ru-RU" altLang="ru-RU" sz="3200" b="1" dirty="0" smtClean="0">
                <a:solidFill>
                  <a:prstClr val="black"/>
                </a:solidFill>
                <a:latin typeface="Cambria" pitchFamily="18" charset="0"/>
              </a:rPr>
              <a:t> : </a:t>
            </a:r>
            <a:r>
              <a:rPr lang="ru-RU" altLang="ru-RU" sz="3200" b="1" dirty="0">
                <a:solidFill>
                  <a:prstClr val="black"/>
                </a:solidFill>
                <a:latin typeface="Cambria" pitchFamily="18" charset="0"/>
              </a:rPr>
              <a:t>что изменится для </a:t>
            </a:r>
            <a:r>
              <a:rPr lang="ru-RU" altLang="ru-RU" sz="3200" b="1" dirty="0" smtClean="0">
                <a:solidFill>
                  <a:prstClr val="black"/>
                </a:solidFill>
                <a:latin typeface="Cambria" pitchFamily="18" charset="0"/>
              </a:rPr>
              <a:t>  </a:t>
            </a:r>
            <a:r>
              <a:rPr lang="ru-RU" altLang="ru-RU" sz="3200" b="1" dirty="0">
                <a:solidFill>
                  <a:prstClr val="black"/>
                </a:solidFill>
                <a:latin typeface="Cambria" pitchFamily="18" charset="0"/>
              </a:rPr>
              <a:t>детских садов</a:t>
            </a:r>
          </a:p>
        </p:txBody>
      </p:sp>
    </p:spTree>
    <p:extLst>
      <p:ext uri="{BB962C8B-B14F-4D97-AF65-F5344CB8AC3E}">
        <p14:creationId xmlns:p14="http://schemas.microsoft.com/office/powerpoint/2010/main" val="30054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276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60388"/>
            <a:ext cx="8229600" cy="1428750"/>
          </a:xfrm>
          <a:noFill/>
        </p:spPr>
        <p:txBody>
          <a:bodyPr/>
          <a:lstStyle/>
          <a:p>
            <a:pPr eaLnBrk="1" hangingPunct="1"/>
            <a:r>
              <a:rPr kumimoji="0" lang="ru-RU" sz="2400" b="1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1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</a:br>
            <a:endParaRPr kumimoji="0" lang="ru-RU" sz="2400" b="1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995738" y="1052513"/>
            <a:ext cx="45720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kumimoji="0" lang="ru-RU" altLang="ru-RU" b="1"/>
              <a:t>VISION ZERO (НУЛЕВОЙ ТРАВМАТИЗМ)</a:t>
            </a:r>
            <a:r>
              <a:rPr kumimoji="0" lang="ru-RU" altLang="ru-RU"/>
              <a:t> — концепция Международной ассоциации социального обеспечения (МАСО), направленная на формирование активной культуры профилактики профессиональных заболеваний и устранение причин, ведущих к травмам и несчастным случаям. </a:t>
            </a:r>
            <a:r>
              <a:rPr kumimoji="0" lang="en-US" altLang="ru-RU"/>
              <a:t>​</a:t>
            </a:r>
          </a:p>
          <a:p>
            <a:pPr algn="just"/>
            <a:r>
              <a:rPr kumimoji="0" lang="ru-RU" altLang="ru-RU"/>
              <a:t>Разработана ISSA (Международная ассоциация социального обеспечения)</a:t>
            </a:r>
            <a:r>
              <a:rPr kumimoji="0" lang="en-US" altLang="ru-RU"/>
              <a:t>​</a:t>
            </a:r>
            <a:r>
              <a:rPr kumimoji="0" lang="ru-RU" altLang="ru-RU"/>
              <a:t>.</a:t>
            </a:r>
          </a:p>
          <a:p>
            <a:endParaRPr kumimoji="0" lang="en-US" altLang="ru-RU"/>
          </a:p>
          <a:p>
            <a:pPr algn="just"/>
            <a:r>
              <a:rPr kumimoji="0" lang="ru-RU" altLang="ru-RU"/>
              <a:t>Международный запуск в сентябре 2017 на Всемирном Конгрессе Безопасности Труда в Сингапуре</a:t>
            </a:r>
            <a:r>
              <a:rPr kumimoji="0" lang="en-US" altLang="ru-RU"/>
              <a:t>​</a:t>
            </a:r>
            <a:r>
              <a:rPr kumimoji="0" lang="ru-RU" altLang="ru-RU"/>
              <a:t>.</a:t>
            </a:r>
          </a:p>
          <a:p>
            <a:pPr algn="just"/>
            <a:endParaRPr kumimoji="0" lang="en-US" altLang="ru-RU"/>
          </a:p>
          <a:p>
            <a:pPr algn="just"/>
            <a:r>
              <a:rPr kumimoji="0" lang="ru-RU" altLang="ru-RU"/>
              <a:t>Более 650 организаций и 150 стран уже приняли участие в Vision Zero (в том числе Россия)</a:t>
            </a:r>
            <a:r>
              <a:rPr kumimoji="0" lang="en-US" altLang="ru-RU"/>
              <a:t>​</a:t>
            </a:r>
            <a:r>
              <a:rPr kumimoji="0" lang="ru-RU" altLang="ru-RU"/>
              <a:t>.</a:t>
            </a:r>
          </a:p>
          <a:p>
            <a:endParaRPr kumimoji="0" lang="ru-RU" altLang="ru-RU"/>
          </a:p>
          <a:p>
            <a:endParaRPr kumimoji="0" lang="ru-RU" alt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3" y="4437063"/>
            <a:ext cx="34559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kumimoji="0" lang="ru-RU" altLang="ru-RU"/>
              <a:t>Руководство для работодателей и менеджеров </a:t>
            </a:r>
          </a:p>
          <a:p>
            <a:pPr algn="just"/>
            <a:r>
              <a:rPr kumimoji="0" lang="en-US" altLang="ru-RU">
                <a:hlinkClick r:id="rId3"/>
              </a:rPr>
              <a:t>http://okhrana-truda.com/Docs/NEWS/5-Vision_zero_Guide-Web.pdf</a:t>
            </a:r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34940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850" y="1989138"/>
            <a:ext cx="8424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ru-RU" altLang="ru-RU" b="1" dirty="0"/>
              <a:t>Статья 209. </a:t>
            </a:r>
          </a:p>
          <a:p>
            <a:endParaRPr kumimoji="0" lang="ru-RU" altLang="ru-RU" dirty="0"/>
          </a:p>
          <a:p>
            <a:pPr algn="just"/>
            <a:r>
              <a:rPr kumimoji="0" lang="ru-RU" altLang="ru-RU" b="1" dirty="0"/>
              <a:t>Управление профессиональными рисками</a:t>
            </a:r>
            <a:r>
              <a:rPr kumimoji="0" lang="ru-RU" altLang="ru-RU" dirty="0"/>
              <a:t> - комплекс взаимосвязанных мероприятий, являющихся элементами системы управления охраной труда и включающих в себя меры по выявлению, оценке и снижению уровней профессиональных рисков.</a:t>
            </a:r>
            <a:r>
              <a:rPr kumimoji="0" lang="en-US" altLang="ru-RU" dirty="0"/>
              <a:t>​</a:t>
            </a:r>
          </a:p>
          <a:p>
            <a:pPr algn="just"/>
            <a:r>
              <a:rPr kumimoji="0" lang="ru-RU" altLang="ru-RU" dirty="0"/>
              <a:t>​</a:t>
            </a:r>
          </a:p>
          <a:p>
            <a:pPr algn="just"/>
            <a:r>
              <a:rPr kumimoji="0" lang="ru-RU" altLang="ru-RU" b="1" dirty="0"/>
              <a:t>Профессиональный риск </a:t>
            </a:r>
            <a:r>
              <a:rPr kumimoji="0" lang="ru-RU" altLang="ru-RU" dirty="0"/>
              <a:t>- вероятность причинения вреда здоровью в результате воздействия вредных и (или) опасных производственных факторов при исполнении работником обязанностей по трудовому договору или в иных случаях, установленных Трудовым Кодексом, другими федеральными законами.</a:t>
            </a:r>
            <a:r>
              <a:rPr kumimoji="0" lang="en-US" altLang="ru-RU" dirty="0"/>
              <a:t>​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9113" y="98072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 b="1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20393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1663" y="769908"/>
            <a:ext cx="8229600" cy="14287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ru-RU" sz="2200" b="1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sz="2200" b="1" dirty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sz="2200" dirty="0"/>
              <a:t>Типовое положение о системе управления охраной труда, утв. приказом Минтруда №438н предусматривает:</a:t>
            </a:r>
            <a:br>
              <a:rPr kumimoji="0" lang="ru-RU" sz="2200" dirty="0"/>
            </a:br>
            <a:endParaRPr kumimoji="0" lang="ru-RU" sz="2200" b="1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2060575"/>
            <a:ext cx="8496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kumimoji="0" lang="ru-RU" b="1"/>
              <a:t>Типовое положение о системе управления охраной труда, утв. приказом Минтруда №438н предусматривает:</a:t>
            </a:r>
          </a:p>
          <a:p>
            <a:pPr algn="just">
              <a:buFontTx/>
              <a:buChar char="•"/>
            </a:pPr>
            <a:endParaRPr kumimoji="0" lang="ru-RU"/>
          </a:p>
          <a:p>
            <a:pPr algn="just">
              <a:buFontTx/>
              <a:buAutoNum type="arabicPeriod"/>
            </a:pPr>
            <a:r>
              <a:rPr kumimoji="0" lang="ru-RU"/>
              <a:t>Наличие у работодателя документированной процедуры управления профессиональными рисками (п. 33);</a:t>
            </a:r>
            <a:r>
              <a:rPr kumimoji="0" lang="en-US"/>
              <a:t>​</a:t>
            </a:r>
            <a:endParaRPr kumimoji="0" lang="ru-RU"/>
          </a:p>
          <a:p>
            <a:pPr algn="just">
              <a:buFontTx/>
              <a:buChar char="•"/>
            </a:pPr>
            <a:endParaRPr kumimoji="0" lang="en-US"/>
          </a:p>
          <a:p>
            <a:pPr algn="just"/>
            <a:r>
              <a:rPr kumimoji="0" lang="ru-RU"/>
              <a:t>2. Наличие перечня идентифицированных опасностей, представляющих угрозу жизни и здоровью работников (п. 34);</a:t>
            </a:r>
            <a:r>
              <a:rPr kumimoji="0" lang="en-US"/>
              <a:t>​</a:t>
            </a:r>
            <a:endParaRPr kumimoji="0" lang="ru-RU"/>
          </a:p>
          <a:p>
            <a:pPr algn="just"/>
            <a:endParaRPr kumimoji="0" lang="en-US"/>
          </a:p>
          <a:p>
            <a:pPr algn="just"/>
            <a:r>
              <a:rPr kumimoji="0" lang="ru-RU"/>
              <a:t>3. Наличие в процедуре описания метода (методов) оценки уровня профессиональных рисков, связанных с идентифицированными опасностями (п. 37);</a:t>
            </a:r>
            <a:r>
              <a:rPr kumimoji="0" lang="en-US"/>
              <a:t>​</a:t>
            </a:r>
            <a:endParaRPr kumimoji="0" lang="ru-RU"/>
          </a:p>
          <a:p>
            <a:pPr algn="just"/>
            <a:endParaRPr kumimoji="0" lang="en-US"/>
          </a:p>
          <a:p>
            <a:pPr algn="just"/>
            <a:r>
              <a:rPr kumimoji="0" lang="ru-RU"/>
              <a:t>4. Наличие у работодателя перечня мер по исключению или снижению уровней профессиональных рисков (п.39).</a:t>
            </a:r>
            <a:r>
              <a:rPr kumimoji="0" lang="en-US"/>
              <a:t>​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5025" y="6206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37383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>
          <a:xfrm>
            <a:off x="2627784" y="620688"/>
            <a:ext cx="3902149" cy="64264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Список документов по охране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12775"/>
            <a:ext cx="7851004" cy="49667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660066"/>
                </a:solidFill>
              </a:rPr>
              <a:t>Ориентируйтесь на перечень, который приводит </a:t>
            </a:r>
            <a:r>
              <a:rPr lang="ru-RU" dirty="0" err="1">
                <a:solidFill>
                  <a:srgbClr val="660066"/>
                </a:solidFill>
              </a:rPr>
              <a:t>Росстандарт</a:t>
            </a:r>
            <a:r>
              <a:rPr lang="ru-RU" dirty="0">
                <a:solidFill>
                  <a:srgbClr val="660066"/>
                </a:solidFill>
              </a:rPr>
              <a:t> в </a:t>
            </a:r>
            <a:r>
              <a:rPr lang="ru-RU" u="sng" dirty="0">
                <a:solidFill>
                  <a:srgbClr val="660066"/>
                </a:solidFill>
                <a:hlinkClick r:id="rId2" tooltip="[#28] "/>
              </a:rPr>
              <a:t>пункте 6.3</a:t>
            </a:r>
            <a:r>
              <a:rPr lang="ru-RU" dirty="0">
                <a:solidFill>
                  <a:srgbClr val="660066"/>
                </a:solidFill>
              </a:rPr>
              <a:t> ГОСТ по охране. </a:t>
            </a:r>
          </a:p>
          <a:p>
            <a:r>
              <a:rPr lang="ru-RU" dirty="0">
                <a:solidFill>
                  <a:srgbClr val="660066"/>
                </a:solidFill>
              </a:rPr>
              <a:t> </a:t>
            </a:r>
          </a:p>
          <a:p>
            <a:r>
              <a:rPr lang="ru-RU" sz="1600" dirty="0">
                <a:solidFill>
                  <a:srgbClr val="660066"/>
                </a:solidFill>
              </a:rPr>
              <a:t>Разработчики рекомендуют принять </a:t>
            </a:r>
            <a:r>
              <a:rPr lang="ru-RU" sz="1600" dirty="0">
                <a:solidFill>
                  <a:srgbClr val="FF0000"/>
                </a:solidFill>
              </a:rPr>
              <a:t>перечень документов </a:t>
            </a:r>
            <a:r>
              <a:rPr lang="ru-RU" sz="1600" dirty="0">
                <a:solidFill>
                  <a:srgbClr val="660066"/>
                </a:solidFill>
              </a:rPr>
              <a:t>по безопасности и передать их копии на стационарный пост охраны: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660066"/>
                </a:solidFill>
              </a:rPr>
              <a:t> график </a:t>
            </a:r>
            <a:r>
              <a:rPr lang="ru-RU" sz="1600" dirty="0">
                <a:solidFill>
                  <a:srgbClr val="660066"/>
                </a:solidFill>
              </a:rPr>
              <a:t>работы дежурных администраторов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список </a:t>
            </a:r>
            <a:r>
              <a:rPr lang="ru-RU" sz="1600" dirty="0">
                <a:solidFill>
                  <a:srgbClr val="660066"/>
                </a:solidFill>
              </a:rPr>
              <a:t>должностных лиц, имеющих право на допуск посетителей и автотранспорта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список </a:t>
            </a:r>
            <a:r>
              <a:rPr lang="ru-RU" sz="1600" dirty="0">
                <a:solidFill>
                  <a:srgbClr val="660066"/>
                </a:solidFill>
              </a:rPr>
              <a:t>должностных лиц и сотрудников, имеющих право круглосуточного посещения образовательной организации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списки </a:t>
            </a:r>
            <a:r>
              <a:rPr lang="ru-RU" sz="1600" dirty="0">
                <a:solidFill>
                  <a:srgbClr val="660066"/>
                </a:solidFill>
              </a:rPr>
              <a:t>занимающихся в кружках (секциях</a:t>
            </a:r>
            <a:r>
              <a:rPr lang="ru-RU" sz="1600" dirty="0" smtClean="0">
                <a:solidFill>
                  <a:srgbClr val="660066"/>
                </a:solidFill>
              </a:rPr>
              <a:t>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список </a:t>
            </a:r>
            <a:r>
              <a:rPr lang="ru-RU" sz="1600" dirty="0">
                <a:solidFill>
                  <a:srgbClr val="660066"/>
                </a:solidFill>
              </a:rPr>
              <a:t>служебных помещений, подлежащих опечатыванию и сдаче под охрану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список </a:t>
            </a:r>
            <a:r>
              <a:rPr lang="ru-RU" sz="1600" dirty="0">
                <a:solidFill>
                  <a:srgbClr val="660066"/>
                </a:solidFill>
              </a:rPr>
              <a:t>ответственных лиц, имеющих право сдавать под охрану и вскрывать помещения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инструкция </a:t>
            </a:r>
            <a:r>
              <a:rPr lang="ru-RU" sz="1600" dirty="0">
                <a:solidFill>
                  <a:srgbClr val="660066"/>
                </a:solidFill>
              </a:rPr>
              <a:t>о порядке сдачи и вскрытия помещений, сдаваемых под охрану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инструкция </a:t>
            </a:r>
            <a:r>
              <a:rPr lang="ru-RU" sz="1600" dirty="0">
                <a:solidFill>
                  <a:srgbClr val="660066"/>
                </a:solidFill>
              </a:rPr>
              <a:t>о порядке сдачи материальных ценностей, сдаваемых под охрану</a:t>
            </a:r>
            <a:r>
              <a:rPr lang="ru-RU" sz="1600" dirty="0" smtClean="0">
                <a:solidFill>
                  <a:srgbClr val="660066"/>
                </a:solidFill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>
                <a:solidFill>
                  <a:srgbClr val="660066"/>
                </a:solidFill>
              </a:rPr>
              <a:t> </a:t>
            </a:r>
            <a:r>
              <a:rPr lang="ru-RU" sz="1600" dirty="0" smtClean="0">
                <a:solidFill>
                  <a:srgbClr val="660066"/>
                </a:solidFill>
              </a:rPr>
              <a:t>инструкция </a:t>
            </a:r>
            <a:r>
              <a:rPr lang="ru-RU" sz="1600" dirty="0">
                <a:solidFill>
                  <a:srgbClr val="660066"/>
                </a:solidFill>
              </a:rPr>
              <a:t>о порядке действий в чрезвычайных ситуациях.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99609" y="1196752"/>
            <a:ext cx="7754937" cy="1054100"/>
          </a:xfrm>
          <a:noFill/>
        </p:spPr>
        <p:txBody>
          <a:bodyPr/>
          <a:lstStyle/>
          <a:p>
            <a:pPr eaLnBrk="1" hangingPunct="1"/>
            <a:r>
              <a:rPr kumimoji="0" lang="ru-RU" altLang="ru-RU" sz="2400" dirty="0"/>
              <a:t>Отличия оценки рисков и специальной оценки условий труда</a:t>
            </a: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04341"/>
              </p:ext>
            </p:extLst>
          </p:nvPr>
        </p:nvGraphicFramePr>
        <p:xfrm>
          <a:off x="317476" y="2276872"/>
          <a:ext cx="8353425" cy="3910013"/>
        </p:xfrm>
        <a:graphic>
          <a:graphicData uri="http://schemas.openxmlformats.org/drawingml/2006/table">
            <a:tbl>
              <a:tblPr/>
              <a:tblGrid>
                <a:gridCol w="4176712"/>
                <a:gridCol w="4176713"/>
              </a:tblGrid>
              <a:tr h="6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Специальная оценка условий труда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Оценка рисков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Статична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Проводится постоянно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46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Проверка рабочего места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Проверка деятельности работника с точки зрения опасности, которой он себя подвергает.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Оценивает место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Оценивает работника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2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Предполагает инструментальные замеры вредных и опасных факторов и определение условий труда на их основе.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Замеры могут не проводится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9240" name="Text Box 5"/>
          <p:cNvSpPr txBox="1">
            <a:spLocks noChangeArrowheads="1"/>
          </p:cNvSpPr>
          <p:nvPr/>
        </p:nvSpPr>
        <p:spPr bwMode="auto">
          <a:xfrm>
            <a:off x="481976" y="836712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16248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3444875"/>
            <a:ext cx="16160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ru-RU" altLang="ru-RU"/>
              <a:t> </a:t>
            </a:r>
          </a:p>
        </p:txBody>
      </p:sp>
      <p:pic>
        <p:nvPicPr>
          <p:cNvPr id="3072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412776"/>
            <a:ext cx="8888412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73350" y="742950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18565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88157" y="1556792"/>
            <a:ext cx="7993063" cy="503237"/>
          </a:xfrm>
          <a:prstGeom prst="roundRect">
            <a:avLst>
              <a:gd name="adj" fmla="val 16718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kumimoji="0" lang="ru-RU" b="1">
                <a:solidFill>
                  <a:schemeClr val="bg1"/>
                </a:solidFill>
                <a:latin typeface="Arial Narrow" pitchFamily="34" charset="0"/>
              </a:rPr>
              <a:t>Статья 209.1 «Основные принципы обеспечения безопасности труда»</a:t>
            </a:r>
            <a:r>
              <a:rPr kumimoji="0" lang="en-US" b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ru-RU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204864"/>
            <a:ext cx="841216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kumimoji="0"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73994" y="836712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41543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kumimoji="0"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023893"/>
            <a:ext cx="8016875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95325" y="1422064"/>
            <a:ext cx="7991475" cy="576263"/>
          </a:xfrm>
          <a:prstGeom prst="roundRect">
            <a:avLst>
              <a:gd name="adj" fmla="val 16528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ru-RU" b="1" dirty="0">
                <a:solidFill>
                  <a:schemeClr val="bg1"/>
                </a:solidFill>
                <a:latin typeface="Arial Narrow" pitchFamily="34" charset="0"/>
              </a:rPr>
              <a:t>Статья 210. Основные направления государственной политики в области охраны труда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50298" y="739539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1563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kumimoji="0"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19113" y="1484784"/>
            <a:ext cx="8208963" cy="576262"/>
          </a:xfrm>
          <a:prstGeom prst="roundRect">
            <a:avLst>
              <a:gd name="adj" fmla="val 16528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ru-RU" sz="1600" b="1">
                <a:solidFill>
                  <a:schemeClr val="bg1"/>
                </a:solidFill>
                <a:latin typeface="Arial Narrow" pitchFamily="34" charset="0"/>
              </a:rPr>
              <a:t>Статья 213 Государственная экспертиза условий труда  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763713" y="4868863"/>
            <a:ext cx="5903912" cy="1077912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0" lang="ru-RU" sz="1600"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kumimoji="0" lang="ru-RU" sz="1600" b="1">
                <a:latin typeface="Arial Narrow" pitchFamily="34" charset="0"/>
              </a:rPr>
              <a:t>Типовые формы документов для госэкспертизы</a:t>
            </a:r>
          </a:p>
          <a:p>
            <a:pPr algn="ctr" eaLnBrk="1" hangingPunct="1">
              <a:defRPr/>
            </a:pPr>
            <a:r>
              <a:rPr kumimoji="0" lang="ru-RU" sz="1600" b="1">
                <a:latin typeface="Arial Narrow" pitchFamily="34" charset="0"/>
              </a:rPr>
              <a:t>утверждает Минтруд России</a:t>
            </a:r>
          </a:p>
          <a:p>
            <a:pPr algn="ctr" eaLnBrk="1" hangingPunct="1">
              <a:defRPr/>
            </a:pPr>
            <a:endParaRPr kumimoji="0" lang="ru-RU" sz="1600" i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63713" y="3429000"/>
            <a:ext cx="5903912" cy="1323975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0" lang="ru-RU" sz="1600">
              <a:solidFill>
                <a:srgbClr val="0070C0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kumimoji="0" lang="ru-RU" sz="1600" b="1">
                <a:latin typeface="Arial Narrow" pitchFamily="34" charset="0"/>
              </a:rPr>
              <a:t>Осуществляется на основании определений судебных органов, обращений работодателей и работников, профсоюзов … обращений организаций, которые проводят СОУТ</a:t>
            </a:r>
          </a:p>
          <a:p>
            <a:pPr algn="ctr" eaLnBrk="1" hangingPunct="1">
              <a:defRPr/>
            </a:pPr>
            <a:endParaRPr kumimoji="0" lang="ru-RU" sz="1600" i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798638" y="2205038"/>
            <a:ext cx="5905500" cy="1431925"/>
          </a:xfrm>
          <a:prstGeom prst="horizontalScroll">
            <a:avLst>
              <a:gd name="adj" fmla="val 12528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kumimoji="0" lang="ru-RU" sz="1600">
              <a:solidFill>
                <a:srgbClr val="0070C0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kumimoji="0" lang="ru-RU" sz="1600" b="1">
                <a:latin typeface="Arial Narrow" pitchFamily="34" charset="0"/>
              </a:rPr>
              <a:t>Цель: оценка качества СОУТ, правильность предоставления гарантий и компенсаций и фактические условия труда.</a:t>
            </a:r>
          </a:p>
          <a:p>
            <a:pPr algn="ctr" eaLnBrk="1" hangingPunct="1">
              <a:defRPr/>
            </a:pPr>
            <a:endParaRPr kumimoji="0" lang="ru-RU" sz="1600" i="1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19113" y="742950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6406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63563" y="2142342"/>
            <a:ext cx="8424862" cy="1223963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0" lang="ru-RU" dirty="0">
                <a:solidFill>
                  <a:schemeClr val="tx2"/>
                </a:solidFill>
                <a:latin typeface="Arial Narrow" pitchFamily="34" charset="0"/>
              </a:rPr>
              <a:t>Устанавливается ПРАВО каждого работника на получение информации: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kumimoji="0" lang="ru-RU" dirty="0">
                <a:solidFill>
                  <a:schemeClr val="tx2"/>
                </a:solidFill>
                <a:latin typeface="Arial Narrow" pitchFamily="34" charset="0"/>
              </a:rPr>
              <a:t> об условиях труда на его рабочем месте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kumimoji="0" lang="ru-RU" dirty="0">
                <a:solidFill>
                  <a:schemeClr val="tx2"/>
                </a:solidFill>
                <a:latin typeface="Arial Narrow" pitchFamily="34" charset="0"/>
              </a:rPr>
              <a:t> о существующем профессиональном риске и его уровне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kumimoji="0" lang="ru-RU" dirty="0">
                <a:solidFill>
                  <a:schemeClr val="tx2"/>
                </a:solidFill>
                <a:latin typeface="Arial Narrow" pitchFamily="34" charset="0"/>
              </a:rPr>
              <a:t> о мерах по защите от воздействия вредных и (или) опасных производственных факторов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kumimoji="0"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31868" y="1124744"/>
            <a:ext cx="8208962" cy="792162"/>
          </a:xfrm>
          <a:prstGeom prst="roundRect">
            <a:avLst>
              <a:gd name="adj" fmla="val 16634"/>
            </a:avLst>
          </a:prstGeom>
          <a:solidFill>
            <a:schemeClr val="accent1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ru-RU" sz="2000" b="1">
                <a:latin typeface="Arial Narrow" pitchFamily="34" charset="0"/>
              </a:rPr>
              <a:t>Статья 215.2. Право работника на получение информации об условиях и охране труда  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57200" y="4040981"/>
            <a:ext cx="2087563" cy="1008063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0" lang="ru-RU" sz="1600" dirty="0">
                <a:solidFill>
                  <a:srgbClr val="000000"/>
                </a:solidFill>
                <a:latin typeface="Arial Narrow" pitchFamily="34" charset="0"/>
              </a:rPr>
              <a:t>Информация должна быть актуальной и достоверной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387475" y="5443538"/>
            <a:ext cx="6483350" cy="86518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0" lang="ru-RU" sz="1400" b="1">
                <a:solidFill>
                  <a:schemeClr val="bg1"/>
                </a:solidFill>
                <a:latin typeface="Arial Narrow" pitchFamily="34" charset="0"/>
              </a:rPr>
              <a:t>Формы (способы) и требования  к размещению информационных  материалов  устанавливаются Минтрудом России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879725" y="3825081"/>
            <a:ext cx="3384550" cy="1223963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0" lang="ru-RU" sz="1600" dirty="0">
                <a:solidFill>
                  <a:srgbClr val="000000"/>
                </a:solidFill>
                <a:latin typeface="Arial Narrow" pitchFamily="34" charset="0"/>
              </a:rPr>
              <a:t>Если установлен 4 класс условий труда (опасные), необходимо </a:t>
            </a:r>
            <a:r>
              <a:rPr kumimoji="0" lang="ru-RU" sz="1600" b="1" dirty="0">
                <a:solidFill>
                  <a:srgbClr val="000000"/>
                </a:solidFill>
                <a:latin typeface="Arial Narrow" pitchFamily="34" charset="0"/>
              </a:rPr>
              <a:t>незамедлительно проинформировать об этом работника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516216" y="4112419"/>
            <a:ext cx="2089150" cy="936625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kumimoji="0" lang="ru-RU" sz="1600">
                <a:solidFill>
                  <a:srgbClr val="000000"/>
                </a:solidFill>
                <a:latin typeface="Arial Narrow" pitchFamily="34" charset="0"/>
              </a:rPr>
              <a:t>Обязанность работодателя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 rot="-2628190">
            <a:off x="1016126" y="3457250"/>
            <a:ext cx="473075" cy="4318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-8158413">
            <a:off x="7388225" y="3497178"/>
            <a:ext cx="496888" cy="4318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4304549" y="3464718"/>
            <a:ext cx="431800" cy="360363"/>
          </a:xfrm>
          <a:prstGeom prst="downArrow">
            <a:avLst>
              <a:gd name="adj1" fmla="val 50000"/>
              <a:gd name="adj2" fmla="val 49778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57200" y="446166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13726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515938" y="1412776"/>
            <a:ext cx="8208962" cy="360363"/>
          </a:xfrm>
          <a:prstGeom prst="roundRect">
            <a:avLst>
              <a:gd name="adj" fmla="val 16741"/>
            </a:avLst>
          </a:prstGeom>
          <a:solidFill>
            <a:srgbClr val="95B3D7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0" lang="ru-RU" sz="2000" b="1">
                <a:latin typeface="Arial Narrow" pitchFamily="34" charset="0"/>
              </a:rPr>
              <a:t>Статья 218. Обучение по охране труда  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1188" y="3213100"/>
            <a:ext cx="2232025" cy="17541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ru-RU" b="1" dirty="0">
                <a:solidFill>
                  <a:srgbClr val="002060"/>
                </a:solidFill>
                <a:latin typeface="Arial Narrow" pitchFamily="34" charset="0"/>
              </a:rPr>
              <a:t>Обучение по охране труда работников – это получение знаний, умений и навыков в ходе проведения</a:t>
            </a:r>
            <a:endParaRPr kumimoji="0" lang="ru-RU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067175" y="3224949"/>
            <a:ext cx="4826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14000"/>
              </a:lnSpc>
            </a:pPr>
            <a:r>
              <a:rPr kumimoji="0" lang="ru-RU" altLang="ru-RU" sz="1600" b="1" dirty="0">
                <a:latin typeface="Arial Narrow" pitchFamily="34" charset="0"/>
                <a:cs typeface="Times New Roman" pitchFamily="18" charset="0"/>
              </a:rPr>
              <a:t>инструктажей  по охране труда</a:t>
            </a:r>
          </a:p>
          <a:p>
            <a:pPr eaLnBrk="1" hangingPunct="1">
              <a:lnSpc>
                <a:spcPct val="114000"/>
              </a:lnSpc>
            </a:pPr>
            <a:r>
              <a:rPr kumimoji="0" lang="ru-RU" altLang="ru-RU" sz="1600" b="1" dirty="0">
                <a:latin typeface="Arial Narrow" pitchFamily="34" charset="0"/>
                <a:cs typeface="Times New Roman" pitchFamily="18" charset="0"/>
              </a:rPr>
              <a:t>стажировки на рабочем месте</a:t>
            </a:r>
            <a:endParaRPr kumimoji="0" lang="ru-RU" altLang="ru-RU" sz="1600" b="1" dirty="0">
              <a:latin typeface="Arial Narrow" pitchFamily="34" charset="0"/>
            </a:endParaRPr>
          </a:p>
          <a:p>
            <a:pPr eaLnBrk="1" hangingPunct="1">
              <a:lnSpc>
                <a:spcPct val="114000"/>
              </a:lnSpc>
            </a:pPr>
            <a:r>
              <a:rPr kumimoji="0" lang="ru-RU" altLang="ru-RU" sz="1600" b="1" dirty="0">
                <a:latin typeface="Arial Narrow" pitchFamily="34" charset="0"/>
                <a:cs typeface="Times New Roman" pitchFamily="18" charset="0"/>
              </a:rPr>
              <a:t>обучения по охране труда в образовательных организациях</a:t>
            </a:r>
          </a:p>
          <a:p>
            <a:pPr eaLnBrk="1" hangingPunct="1">
              <a:lnSpc>
                <a:spcPct val="114000"/>
              </a:lnSpc>
            </a:pPr>
            <a:r>
              <a:rPr kumimoji="0" lang="ru-RU" altLang="ru-RU" sz="1600" b="1" dirty="0">
                <a:latin typeface="Arial Narrow" pitchFamily="34" charset="0"/>
                <a:cs typeface="Times New Roman" pitchFamily="18" charset="0"/>
              </a:rPr>
              <a:t>обучения по охране труда у работодателя</a:t>
            </a:r>
          </a:p>
          <a:p>
            <a:pPr eaLnBrk="1" hangingPunct="1">
              <a:lnSpc>
                <a:spcPct val="114000"/>
              </a:lnSpc>
            </a:pPr>
            <a:r>
              <a:rPr kumimoji="0" lang="ru-RU" altLang="ru-RU" sz="1600" b="1" dirty="0">
                <a:latin typeface="Arial Narrow" pitchFamily="34" charset="0"/>
                <a:cs typeface="Times New Roman" pitchFamily="18" charset="0"/>
              </a:rPr>
              <a:t>обучения оказанию первой помощи пострадавшим</a:t>
            </a:r>
            <a:r>
              <a:rPr kumimoji="0" lang="ru-RU" altLang="ru-RU" sz="1600" b="1" dirty="0">
                <a:latin typeface="Arial Narrow" pitchFamily="34" charset="0"/>
              </a:rPr>
              <a:t> </a:t>
            </a:r>
          </a:p>
        </p:txBody>
      </p:sp>
      <p:cxnSp>
        <p:nvCxnSpPr>
          <p:cNvPr id="38918" name="AutoShape 6"/>
          <p:cNvCxnSpPr>
            <a:cxnSpLocks noChangeShapeType="1"/>
          </p:cNvCxnSpPr>
          <p:nvPr/>
        </p:nvCxnSpPr>
        <p:spPr bwMode="auto">
          <a:xfrm>
            <a:off x="2843213" y="4509120"/>
            <a:ext cx="1152525" cy="0"/>
          </a:xfrm>
          <a:prstGeom prst="straightConnector1">
            <a:avLst/>
          </a:prstGeom>
          <a:noFill/>
          <a:ln w="1587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7"/>
          <p:cNvCxnSpPr>
            <a:cxnSpLocks noChangeShapeType="1"/>
          </p:cNvCxnSpPr>
          <p:nvPr/>
        </p:nvCxnSpPr>
        <p:spPr bwMode="auto">
          <a:xfrm>
            <a:off x="2843213" y="3429000"/>
            <a:ext cx="1152525" cy="0"/>
          </a:xfrm>
          <a:prstGeom prst="straightConnector1">
            <a:avLst/>
          </a:prstGeom>
          <a:noFill/>
          <a:ln w="1587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AutoShape 8"/>
          <p:cNvCxnSpPr>
            <a:cxnSpLocks noChangeShapeType="1"/>
          </p:cNvCxnSpPr>
          <p:nvPr/>
        </p:nvCxnSpPr>
        <p:spPr bwMode="auto">
          <a:xfrm>
            <a:off x="2843213" y="3717032"/>
            <a:ext cx="1152525" cy="0"/>
          </a:xfrm>
          <a:prstGeom prst="straightConnector1">
            <a:avLst/>
          </a:prstGeom>
          <a:noFill/>
          <a:ln w="1587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AutoShape 9"/>
          <p:cNvCxnSpPr>
            <a:cxnSpLocks noChangeShapeType="1"/>
          </p:cNvCxnSpPr>
          <p:nvPr/>
        </p:nvCxnSpPr>
        <p:spPr bwMode="auto">
          <a:xfrm>
            <a:off x="2843213" y="4005263"/>
            <a:ext cx="1152525" cy="0"/>
          </a:xfrm>
          <a:prstGeom prst="straightConnector1">
            <a:avLst/>
          </a:prstGeom>
          <a:noFill/>
          <a:ln w="1587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0"/>
          <p:cNvCxnSpPr>
            <a:cxnSpLocks noChangeShapeType="1"/>
          </p:cNvCxnSpPr>
          <p:nvPr/>
        </p:nvCxnSpPr>
        <p:spPr bwMode="auto">
          <a:xfrm>
            <a:off x="2843213" y="4806644"/>
            <a:ext cx="1152525" cy="0"/>
          </a:xfrm>
          <a:prstGeom prst="straightConnector1">
            <a:avLst/>
          </a:prstGeom>
          <a:noFill/>
          <a:ln w="1587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63600" y="5184236"/>
            <a:ext cx="7632700" cy="584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kumimoji="0" lang="ru-RU" sz="16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Порядок обучения по охране труда и проверки знания требований охраны труда утверждает Минтруд России</a:t>
            </a:r>
            <a:endParaRPr kumimoji="0" lang="ru-RU" sz="1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104565" y="6143625"/>
            <a:ext cx="2016125" cy="33813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ru-RU" sz="1600" b="1" dirty="0">
                <a:solidFill>
                  <a:srgbClr val="000000"/>
                </a:solidFill>
                <a:latin typeface="Arial Narrow" pitchFamily="34" charset="0"/>
              </a:rPr>
              <a:t>Продолжительность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671094" y="6179823"/>
            <a:ext cx="1944687" cy="338137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ru-RU" sz="1600" b="1">
                <a:solidFill>
                  <a:srgbClr val="000000"/>
                </a:solidFill>
                <a:latin typeface="Arial Narrow" pitchFamily="34" charset="0"/>
              </a:rPr>
              <a:t>Периодичность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228184" y="6179823"/>
            <a:ext cx="1944688" cy="5857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0" lang="ru-RU" sz="1600" b="1">
                <a:solidFill>
                  <a:srgbClr val="000000"/>
                </a:solidFill>
                <a:latin typeface="Arial Narrow" pitchFamily="34" charset="0"/>
              </a:rPr>
              <a:t>Дистанционные формы обучения</a:t>
            </a: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1752264" y="5799616"/>
            <a:ext cx="720725" cy="287337"/>
          </a:xfrm>
          <a:prstGeom prst="downArrow">
            <a:avLst>
              <a:gd name="adj1" fmla="val 50222"/>
              <a:gd name="adj2" fmla="val 49722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369159" y="5856287"/>
            <a:ext cx="720725" cy="287338"/>
          </a:xfrm>
          <a:prstGeom prst="downArrow">
            <a:avLst>
              <a:gd name="adj1" fmla="val 50222"/>
              <a:gd name="adj2" fmla="val 50278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auto">
          <a:xfrm>
            <a:off x="6840959" y="5854700"/>
            <a:ext cx="719137" cy="288925"/>
          </a:xfrm>
          <a:prstGeom prst="downArrow">
            <a:avLst>
              <a:gd name="adj1" fmla="val 50111"/>
              <a:gd name="adj2" fmla="val 50000"/>
            </a:avLst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587375" y="1989137"/>
            <a:ext cx="8137525" cy="1152525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 eaLnBrk="1" hangingPunct="1">
              <a:defRPr/>
            </a:pPr>
            <a:r>
              <a:rPr kumimoji="0" lang="ru-RU" sz="1600" b="1">
                <a:solidFill>
                  <a:srgbClr val="002060"/>
                </a:solidFill>
                <a:latin typeface="Arial Narrow" pitchFamily="34" charset="0"/>
              </a:rPr>
              <a:t>Обучение по охране труда – процесс получения работниками и работодателями на всем протяжении трудовой деятельности  теоретических знаний и практических навыков в области охраны труда в объеме, необходимом и достаточном для формирования и поддержания компетенций по сохранению их жизни и здоровья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44500" y="742172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dirty="0">
                <a:solidFill>
                  <a:schemeClr val="tx2"/>
                </a:solidFill>
                <a:latin typeface="Arial" pitchFamily="34" charset="0"/>
              </a:rPr>
              <a:t>Изменения в Х раздел Трудового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12778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42489" y="2060848"/>
            <a:ext cx="8369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kumimoji="0" lang="ru-RU" sz="2400" b="1" dirty="0"/>
              <a:t>Порядок обучения по охране труда № 1/29 изменится</a:t>
            </a:r>
          </a:p>
          <a:p>
            <a:endParaRPr kumimoji="0" lang="ru-RU" sz="2400" b="1" dirty="0"/>
          </a:p>
          <a:p>
            <a:endParaRPr kumimoji="0" lang="ru-RU" sz="2400" dirty="0"/>
          </a:p>
          <a:p>
            <a:endParaRPr kumimoji="0" lang="ru-RU" sz="2400" dirty="0"/>
          </a:p>
          <a:p>
            <a:pPr algn="ctr"/>
            <a:r>
              <a:rPr kumimoji="0" lang="ru-RU" sz="2400" dirty="0"/>
              <a:t>Минтруд России разработал новый порядок обучения по охране труда и проверки знаний требований охраны труда у работников организаций. </a:t>
            </a:r>
            <a:r>
              <a:rPr kumimoji="0" lang="ru-RU" sz="2400" dirty="0">
                <a:solidFill>
                  <a:srgbClr val="4BACC6"/>
                </a:solidFill>
              </a:rPr>
              <a:t>Пока это только проект</a:t>
            </a:r>
            <a:r>
              <a:rPr kumimoji="0" lang="ru-RU" sz="2400" dirty="0"/>
              <a:t>.</a:t>
            </a:r>
          </a:p>
          <a:p>
            <a:endParaRPr kumimoji="0" lang="ru-RU" sz="24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04025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9DBC2906-6A67-4069-8C47-BEB11C133368}" type="slidenum">
              <a:rPr kumimoji="0" lang="ru-RU" altLang="ru-RU" sz="2000" b="1">
                <a:solidFill>
                  <a:srgbClr val="595959"/>
                </a:solidFill>
                <a:latin typeface="Arial Narrow" pitchFamily="34" charset="0"/>
              </a:rPr>
              <a:pPr algn="r" eaLnBrk="1" hangingPunct="1"/>
              <a:t>47</a:t>
            </a:fld>
            <a:endParaRPr kumimoji="0" lang="ru-RU" altLang="ru-RU" sz="2000" b="1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95536" y="1052736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solidFill>
                  <a:schemeClr val="tx2"/>
                </a:solidFill>
                <a:latin typeface="Arial" pitchFamily="34" charset="0"/>
              </a:rPr>
              <a:t>Новое в обучении по охране труда</a:t>
            </a:r>
          </a:p>
        </p:txBody>
      </p:sp>
    </p:spTree>
    <p:extLst>
      <p:ext uri="{BB962C8B-B14F-4D97-AF65-F5344CB8AC3E}">
        <p14:creationId xmlns:p14="http://schemas.microsoft.com/office/powerpoint/2010/main" val="11037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indent="457200" eaLnBrk="1" hangingPunct="1"/>
            <a:r>
              <a:rPr kumimoji="0" lang="ru-RU" sz="2800" b="1" dirty="0" smtClean="0"/>
              <a:t>Преимущества </a:t>
            </a:r>
            <a:r>
              <a:rPr kumimoji="0" lang="ru-RU" sz="2800" b="1" dirty="0"/>
              <a:t>нового Порядка:</a:t>
            </a:r>
            <a:endParaRPr kumimoji="0"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kumimoji="0" lang="ru-RU" sz="1400" b="1">
              <a:solidFill>
                <a:srgbClr val="FFFFFF"/>
              </a:solidFill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33600"/>
            <a:ext cx="7967663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82164" y="836712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 dirty="0">
                <a:solidFill>
                  <a:schemeClr val="tx2"/>
                </a:solidFill>
                <a:latin typeface="Arial" pitchFamily="34" charset="0"/>
              </a:rPr>
              <a:t>Новое в обучении по охране труда</a:t>
            </a:r>
          </a:p>
        </p:txBody>
      </p:sp>
    </p:spTree>
    <p:extLst>
      <p:ext uri="{BB962C8B-B14F-4D97-AF65-F5344CB8AC3E}">
        <p14:creationId xmlns:p14="http://schemas.microsoft.com/office/powerpoint/2010/main" val="4193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27" y="793750"/>
            <a:ext cx="8229600" cy="1066800"/>
          </a:xfrm>
          <a:noFill/>
        </p:spPr>
        <p:txBody>
          <a:bodyPr/>
          <a:lstStyle/>
          <a:p>
            <a:pPr indent="457200" eaLnBrk="1" hangingPunct="1"/>
            <a:r>
              <a:rPr kumimoji="0" lang="ru-RU" altLang="ru-RU" sz="2400" b="1" dirty="0" smtClean="0"/>
              <a:t>Преимущества </a:t>
            </a:r>
            <a:r>
              <a:rPr kumimoji="0" lang="ru-RU" altLang="ru-RU" sz="2400" b="1" dirty="0"/>
              <a:t>нового Порядка:</a:t>
            </a:r>
            <a:endParaRPr kumimoji="0"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68313" y="1327150"/>
            <a:ext cx="8064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 eaLnBrk="1" hangingPunct="1"/>
            <a:endParaRPr kumimoji="0" lang="ru-RU" altLang="ru-RU" sz="1400">
              <a:cs typeface="Times New Roman" pitchFamily="18" charset="0"/>
            </a:endParaRPr>
          </a:p>
          <a:p>
            <a:pPr indent="457200" algn="ctr" eaLnBrk="1" hangingPunct="1"/>
            <a:endParaRPr kumimoji="0" lang="ru-RU" altLang="ru-RU" sz="1400"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403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988840"/>
            <a:ext cx="83693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5763" y="6206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solidFill>
                  <a:schemeClr val="tx2"/>
                </a:solidFill>
                <a:latin typeface="Arial" pitchFamily="34" charset="0"/>
              </a:rPr>
              <a:t>Новое в обучении по охране труда</a:t>
            </a:r>
          </a:p>
        </p:txBody>
      </p:sp>
    </p:spTree>
    <p:extLst>
      <p:ext uri="{BB962C8B-B14F-4D97-AF65-F5344CB8AC3E}">
        <p14:creationId xmlns:p14="http://schemas.microsoft.com/office/powerpoint/2010/main" val="2128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204" y="274638"/>
            <a:ext cx="4880345" cy="104379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Документы в ДОУ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по охране  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892" y="1600201"/>
            <a:ext cx="8133907" cy="397126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b="1" u="sng" dirty="0" smtClean="0">
              <a:latin typeface="Arial" pitchFamily="34" charset="0"/>
              <a:cs typeface="Arial" pitchFamily="34" charset="0"/>
              <a:hlinkClick r:id="rId2" tooltip="[#29] "/>
            </a:endParaRPr>
          </a:p>
          <a:p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 tooltip="[#29] "/>
              </a:rPr>
              <a:t>Служебная записка на допуск в здание граждан в выходной день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 tooltip="[#30] "/>
              </a:rPr>
              <a:t>Журнал обхода территории образовательной организации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 tooltip="[#31] "/>
              </a:rPr>
              <a:t>Журнал регистрации автотранспорта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 tooltip="[#32] "/>
              </a:rPr>
              <a:t>Журнал учета посетителей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 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Договор на охранные услуги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Акт обследования надежности охраны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Положение о пропускном и 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2"/>
              </a:rPr>
              <a:t>внутриобъектовом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 режимах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 + обязательный документ -  паспорт безопасности образовательной организации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indent="457200" eaLnBrk="1" hangingPunct="1"/>
            <a:r>
              <a:rPr kumimoji="0" lang="ru-RU" sz="2400" b="1"/>
              <a:t/>
            </a:r>
            <a:br>
              <a:rPr kumimoji="0" lang="ru-RU" sz="2400" b="1"/>
            </a:br>
            <a:r>
              <a:rPr kumimoji="0" lang="ru-RU" sz="2400" b="1"/>
              <a:t/>
            </a:r>
            <a:br>
              <a:rPr kumimoji="0" lang="ru-RU" sz="2400" b="1"/>
            </a:br>
            <a:r>
              <a:rPr kumimoji="0" lang="ru-RU" sz="2800" b="1"/>
              <a:t>Преимущества нового Порядка:</a:t>
            </a:r>
            <a:endParaRPr kumimoji="0"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588125" y="6742113"/>
            <a:ext cx="71438" cy="1158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8313" y="1327150"/>
            <a:ext cx="80645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ctr" eaLnBrk="1" hangingPunct="1"/>
            <a:endParaRPr kumimoji="0" lang="ru-RU" altLang="ru-RU" sz="1400">
              <a:cs typeface="Times New Roman" pitchFamily="18" charset="0"/>
            </a:endParaRPr>
          </a:p>
          <a:p>
            <a:pPr indent="457200" algn="ctr" eaLnBrk="1" hangingPunct="1"/>
            <a:endParaRPr kumimoji="0" lang="ru-RU" altLang="ru-RU" sz="1400"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  <a:p>
            <a:pPr indent="457200" eaLnBrk="1" hangingPunct="1">
              <a:buFont typeface="Arial" pitchFamily="34" charset="0"/>
              <a:buChar char="•"/>
            </a:pPr>
            <a:endParaRPr kumimoji="0" lang="ru-RU" altLang="ru-RU" sz="320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506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0"/>
            <a:ext cx="85407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75463" y="63087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kumimoji="0" lang="ru-RU" altLang="ru-RU" sz="2000" b="1" dirty="0">
              <a:solidFill>
                <a:srgbClr val="595959"/>
              </a:solidFill>
              <a:latin typeface="Arial Narrow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69579" y="826255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0" lang="ru-RU" sz="2000">
                <a:solidFill>
                  <a:schemeClr val="tx2"/>
                </a:solidFill>
                <a:latin typeface="Arial" pitchFamily="34" charset="0"/>
              </a:rPr>
              <a:t>Новое в обучении по охране труда</a:t>
            </a:r>
          </a:p>
        </p:txBody>
      </p:sp>
    </p:spTree>
    <p:extLst>
      <p:ext uri="{BB962C8B-B14F-4D97-AF65-F5344CB8AC3E}">
        <p14:creationId xmlns:p14="http://schemas.microsoft.com/office/powerpoint/2010/main" val="42268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азвание 1"/>
          <p:cNvSpPr>
            <a:spLocks noGrp="1"/>
          </p:cNvSpPr>
          <p:nvPr>
            <p:ph type="title"/>
          </p:nvPr>
        </p:nvSpPr>
        <p:spPr>
          <a:xfrm>
            <a:off x="530225" y="2905125"/>
            <a:ext cx="8102600" cy="1676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287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13372"/>
            <a:ext cx="4389159" cy="70182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Новый МРОТ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56792"/>
            <a:ext cx="8109558" cy="51204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993366"/>
              </a:solidFill>
            </a:endParaRPr>
          </a:p>
          <a:p>
            <a:pPr algn="just"/>
            <a:r>
              <a:rPr lang="ru-RU" dirty="0" smtClean="0">
                <a:solidFill>
                  <a:srgbClr val="993366"/>
                </a:solidFill>
              </a:rPr>
              <a:t>С </a:t>
            </a:r>
            <a:r>
              <a:rPr lang="ru-RU" dirty="0">
                <a:solidFill>
                  <a:srgbClr val="993366"/>
                </a:solidFill>
              </a:rPr>
              <a:t>1 января 2020 года минимальный размер оплаты труда будет равен </a:t>
            </a:r>
            <a:r>
              <a:rPr lang="ru-RU" b="1" dirty="0">
                <a:solidFill>
                  <a:srgbClr val="FF0000"/>
                </a:solidFill>
              </a:rPr>
              <a:t>12 130 </a:t>
            </a:r>
            <a:r>
              <a:rPr lang="ru-RU" b="1" dirty="0" smtClean="0">
                <a:solidFill>
                  <a:srgbClr val="FF0000"/>
                </a:solidFill>
              </a:rPr>
              <a:t>рублей</a:t>
            </a:r>
            <a:r>
              <a:rPr lang="ru-RU" dirty="0" smtClean="0">
                <a:solidFill>
                  <a:srgbClr val="993366"/>
                </a:solidFill>
              </a:rPr>
              <a:t>. </a:t>
            </a:r>
            <a:r>
              <a:rPr lang="ru-RU" dirty="0">
                <a:solidFill>
                  <a:srgbClr val="993366"/>
                </a:solidFill>
              </a:rPr>
              <a:t>Поручите специалисту по кадрам сверить зарплату работников </a:t>
            </a:r>
            <a:r>
              <a:rPr lang="ru-RU" dirty="0" smtClean="0">
                <a:solidFill>
                  <a:srgbClr val="993366"/>
                </a:solidFill>
              </a:rPr>
              <a:t>с</a:t>
            </a:r>
            <a:r>
              <a:rPr lang="ru-RU" dirty="0">
                <a:solidFill>
                  <a:srgbClr val="993366"/>
                </a:solidFill>
              </a:rPr>
              <a:t> новым МРОТ. Если оплата работников ниже </a:t>
            </a:r>
            <a:r>
              <a:rPr lang="ru-RU" dirty="0" err="1">
                <a:solidFill>
                  <a:srgbClr val="993366"/>
                </a:solidFill>
              </a:rPr>
              <a:t>минималки</a:t>
            </a:r>
            <a:r>
              <a:rPr lang="ru-RU" dirty="0">
                <a:solidFill>
                  <a:srgbClr val="993366"/>
                </a:solidFill>
              </a:rPr>
              <a:t>, обяжите специалиста подготовить приказ о доведении зарплаты работников до МРОТ.</a:t>
            </a:r>
          </a:p>
          <a:p>
            <a:pPr algn="just"/>
            <a:r>
              <a:rPr lang="ru-RU" dirty="0">
                <a:solidFill>
                  <a:srgbClr val="993366"/>
                </a:solidFill>
              </a:rPr>
              <a:t> </a:t>
            </a:r>
            <a:endParaRPr lang="ru-RU" dirty="0" smtClean="0">
              <a:solidFill>
                <a:srgbClr val="993366"/>
              </a:solidFill>
            </a:endParaRPr>
          </a:p>
          <a:p>
            <a:pPr algn="just"/>
            <a:r>
              <a:rPr lang="ru-RU" dirty="0" smtClean="0">
                <a:solidFill>
                  <a:srgbClr val="993366"/>
                </a:solidFill>
              </a:rPr>
              <a:t>Приказ составляют в произвольной письменной форме. Необходимо указать Ф.И.О. и должность работника, структурное подразделение, в котором он трудится, размер доплаты и дату, с которой ее выплачивают. С приказом работника знакомят под подпись.</a:t>
            </a:r>
          </a:p>
          <a:p>
            <a:pPr algn="just"/>
            <a:r>
              <a:rPr lang="ru-RU" dirty="0">
                <a:solidFill>
                  <a:srgbClr val="993366"/>
                </a:solidFill>
              </a:rPr>
              <a:t> </a:t>
            </a:r>
          </a:p>
          <a:p>
            <a:pPr algn="just"/>
            <a:r>
              <a:rPr lang="ru-RU" b="1" dirty="0">
                <a:solidFill>
                  <a:srgbClr val="993366"/>
                </a:solidFill>
              </a:rPr>
              <a:t>Что учесть. </a:t>
            </a:r>
            <a:r>
              <a:rPr lang="ru-RU" u="sng" dirty="0">
                <a:solidFill>
                  <a:srgbClr val="993366"/>
                </a:solidFill>
              </a:rPr>
              <a:t>Приказ издают до даты, когда вступило в силу новое значение МРОТ. Если не успели принять его вовремя, поручите специалисту предусмотреть в приказе пункт о том, что приказ распространяет свое действие с даты начала действия МРОТ. Т.е. с 1 января 2020 года.</a:t>
            </a:r>
          </a:p>
          <a:p>
            <a:r>
              <a:rPr lang="ru-RU" dirty="0">
                <a:solidFill>
                  <a:srgbClr val="993366"/>
                </a:solidFill>
              </a:rPr>
              <a:t> </a:t>
            </a:r>
          </a:p>
          <a:p>
            <a:r>
              <a:rPr lang="ru-RU" dirty="0" smtClean="0">
                <a:solidFill>
                  <a:srgbClr val="993366"/>
                </a:solidFill>
              </a:rPr>
              <a:t> 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9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79425" y="1397000"/>
            <a:ext cx="82677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«Электронные трудовые книжки»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smtClean="0">
              <a:solidFill>
                <a:srgbClr val="080808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mtClean="0">
              <a:solidFill>
                <a:srgbClr val="080808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smtClean="0">
                <a:solidFill>
                  <a:srgbClr val="080808"/>
                </a:solidFill>
              </a:rPr>
              <a:t>(Сведения о трудовой деятельности в электронном виде)</a:t>
            </a:r>
          </a:p>
        </p:txBody>
      </p:sp>
    </p:spTree>
    <p:extLst>
      <p:ext uri="{BB962C8B-B14F-4D97-AF65-F5344CB8AC3E}">
        <p14:creationId xmlns:p14="http://schemas.microsoft.com/office/powerpoint/2010/main" val="2694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1538" y="274638"/>
            <a:ext cx="4621212" cy="13112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 smtClean="0">
                <a:latin typeface="Arial" pitchFamily="34" charset="0"/>
              </a:rPr>
              <a:t/>
            </a:r>
            <a:br>
              <a:rPr lang="ru-RU" altLang="ru-RU" sz="2400" b="1" dirty="0" smtClean="0">
                <a:latin typeface="Arial" pitchFamily="34" charset="0"/>
              </a:rPr>
            </a:br>
            <a:endParaRPr lang="ru-RU" altLang="ru-RU" sz="2400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558800" y="1460500"/>
            <a:ext cx="7659688" cy="47894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2000" b="1" dirty="0">
                <a:latin typeface="Arial" pitchFamily="34" charset="0"/>
              </a:rPr>
              <a:t>Минтрудом России подготовлено три законопроекта:</a:t>
            </a:r>
            <a:br>
              <a:rPr lang="ru-RU" altLang="ru-RU" sz="2000" b="1" dirty="0">
                <a:latin typeface="Arial" pitchFamily="34" charset="0"/>
              </a:rPr>
            </a:br>
            <a:endParaRPr lang="ru-RU" sz="2000" dirty="0" smtClean="0">
              <a:solidFill>
                <a:srgbClr val="303159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2E2E01"/>
                </a:solidFill>
              </a:rPr>
              <a:t>О внесении изменений в Трудовой кодекс Российской Федерации </a:t>
            </a:r>
            <a:r>
              <a:rPr lang="ru-RU" sz="1600" b="1" dirty="0" smtClean="0">
                <a:solidFill>
                  <a:srgbClr val="2E2E01"/>
                </a:solidFill>
              </a:rPr>
              <a:t>(в части формирования и ведения сведений о трудовой деятельности работника в электронном виде) </a:t>
            </a:r>
            <a:r>
              <a:rPr lang="ru-RU" sz="2200" b="1" dirty="0" smtClean="0">
                <a:solidFill>
                  <a:srgbClr val="2E2E01"/>
                </a:solidFill>
              </a:rPr>
              <a:t>Редакция принята ГД ФС РФ в I чтении 17.09.2019, Проект Федерального закона N 748684-7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2E2E01"/>
                </a:solidFill>
              </a:rPr>
              <a:t>О внесении изменений в Федеральный закон «Об индивидуальном (персонифицированном) учете в системе обязательного пенсионного страхования»;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2E2E01"/>
                </a:solidFill>
              </a:rPr>
              <a:t>О внесении изменений в Кодекс Российской Федерации об административных правонарушениях</a:t>
            </a:r>
            <a:r>
              <a:rPr lang="ru-RU" sz="2400" dirty="0" smtClean="0">
                <a:solidFill>
                  <a:srgbClr val="2E2E01"/>
                </a:solidFill>
              </a:rPr>
              <a:t>.</a:t>
            </a:r>
          </a:p>
          <a:p>
            <a:pPr marL="457200" lvl="1" indent="0" algn="just" eaLnBrk="1" hangingPunct="1">
              <a:buFont typeface="Arial" pitchFamily="34" charset="0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852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8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4708525" cy="1069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2E2E01"/>
                </a:solidFill>
              </a:rPr>
              <a:t>Преимущества электронной трудовой книжки</a:t>
            </a:r>
            <a:r>
              <a:rPr lang="ru-RU" sz="2800" smtClean="0">
                <a:solidFill>
                  <a:srgbClr val="2E2E01"/>
                </a:solidFill>
              </a:rPr>
              <a:t/>
            </a:r>
            <a:br>
              <a:rPr lang="ru-RU" sz="2800" smtClean="0">
                <a:solidFill>
                  <a:srgbClr val="2E2E01"/>
                </a:solidFill>
              </a:rPr>
            </a:br>
            <a:endParaRPr lang="ru-RU" sz="2800" smtClean="0">
              <a:solidFill>
                <a:srgbClr val="2E2E01"/>
              </a:solidFill>
            </a:endParaRPr>
          </a:p>
        </p:txBody>
      </p:sp>
      <p:sp>
        <p:nvSpPr>
          <p:cNvPr id="10243" name="Объект 9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80400" cy="4968875"/>
          </a:xfrm>
        </p:spPr>
        <p:txBody>
          <a:bodyPr/>
          <a:lstStyle/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Удобный и быстрый доступ работников к информации о трудовой деятельности.</a:t>
            </a:r>
          </a:p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Минимизация ошибочных, неточных и недостоверных сведений о трудовой деятельности.</a:t>
            </a:r>
          </a:p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Дополнительные возможности дистанционного трудоустройства.</a:t>
            </a:r>
          </a:p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Снижение издержек работодателей на приобретение, ведение и хранение бумажных трудовых книжек.</a:t>
            </a:r>
          </a:p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Дистанционное оформление пенсий по данным лицевого счета без дополнительного документального подтверждения.</a:t>
            </a:r>
          </a:p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Использование данных электронной трудовой книжки для получения государственных услуг.</a:t>
            </a:r>
          </a:p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Новые возможности аналитической обработки данных о трудовой деятельности для работодателей и госорганов.</a:t>
            </a:r>
          </a:p>
          <a:p>
            <a:pPr algn="just" eaLnBrk="1" hangingPunct="1"/>
            <a:r>
              <a:rPr lang="ru-RU" sz="1800" smtClean="0">
                <a:solidFill>
                  <a:srgbClr val="2E2E01"/>
                </a:solidFill>
              </a:rPr>
              <a:t>Высокий уровень безопасности и сохранности данных.</a:t>
            </a:r>
          </a:p>
          <a:p>
            <a:pPr algn="just" eaLnBrk="1" hangingPunct="1">
              <a:buFont typeface="Arial" pitchFamily="34" charset="0"/>
              <a:buNone/>
            </a:pPr>
            <a:endParaRPr lang="ru-RU" sz="1800" smtClean="0">
              <a:solidFill>
                <a:srgbClr val="2E2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</TotalTime>
  <Words>3146</Words>
  <Application>Microsoft Office PowerPoint</Application>
  <PresentationFormat>Экран (4:3)</PresentationFormat>
  <Paragraphs>448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Городская</vt:lpstr>
      <vt:lpstr>Управление  образовательной организацией: изменения 2020</vt:lpstr>
      <vt:lpstr>Основные изменения в 2020 году</vt:lpstr>
      <vt:lpstr>  Новый  ГОСТ по охране школ и детских садов </vt:lpstr>
      <vt:lpstr>Список документов по охране</vt:lpstr>
      <vt:lpstr> Документы в ДОУ  по охране  </vt:lpstr>
      <vt:lpstr>Новый МРОТ</vt:lpstr>
      <vt:lpstr>«Электронные трудовые книжки»</vt:lpstr>
      <vt:lpstr> </vt:lpstr>
      <vt:lpstr>Преимущества электронной трудовой книжки </vt:lpstr>
      <vt:lpstr> Переход на электронные трудовые книжки </vt:lpstr>
      <vt:lpstr>Переход на электронные трудовые книжки</vt:lpstr>
      <vt:lpstr> Перечень сведений электронной трудовой книжки </vt:lpstr>
      <vt:lpstr>Как можно будет получить сведения из электронной трудовой книжки?</vt:lpstr>
      <vt:lpstr>Презентация PowerPoint</vt:lpstr>
      <vt:lpstr>Презентация PowerPoint</vt:lpstr>
      <vt:lpstr> Хранение сведений </vt:lpstr>
      <vt:lpstr>        Ответственность    </vt:lpstr>
      <vt:lpstr> Электронные трудовые книжки </vt:lpstr>
      <vt:lpstr>Новый отчет в ПФР</vt:lpstr>
      <vt:lpstr>Сроки подачи отчета в ПФР</vt:lpstr>
      <vt:lpstr>Переход на профстандарты</vt:lpstr>
      <vt:lpstr>План перехода</vt:lpstr>
      <vt:lpstr>В каких случаях применять</vt:lpstr>
      <vt:lpstr>Презентация PowerPoint</vt:lpstr>
      <vt:lpstr>Новое основание внеплановой проверки</vt:lpstr>
      <vt:lpstr>Что проверяют инспекторы</vt:lpstr>
      <vt:lpstr>В чем разница Положения и  Политики обработки персданных</vt:lpstr>
      <vt:lpstr>Что включить в Политику обработки персданных</vt:lpstr>
      <vt:lpstr>  Что включить в Положение об обработке персданных </vt:lpstr>
      <vt:lpstr>Чего не должно быть на сайте</vt:lpstr>
      <vt:lpstr>Чего не должно быть на сайте</vt:lpstr>
      <vt:lpstr>Что и как хранить в личных делах</vt:lpstr>
      <vt:lpstr>Что и как хранить в личных делах</vt:lpstr>
      <vt:lpstr>Какие согласия и заявления обязательны</vt:lpstr>
      <vt:lpstr>Без согласия можно обрабатывать</vt:lpstr>
      <vt:lpstr>Презентация PowerPoint</vt:lpstr>
      <vt:lpstr> </vt:lpstr>
      <vt:lpstr>Презентация PowerPoint</vt:lpstr>
      <vt:lpstr> Типовое положение о системе управления охраной труда, утв. приказом Минтруда №438н предусматривает: </vt:lpstr>
      <vt:lpstr>Отличия оценки рисков и специальной оценки условий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нового Порядка:</vt:lpstr>
      <vt:lpstr>Преимущества нового Порядка:</vt:lpstr>
      <vt:lpstr>  Преимущества нового Порядка:</vt:lpstr>
      <vt:lpstr>Спасибо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 образовательной организацией: изменения 2020</dc:title>
  <dc:creator>днс</dc:creator>
  <cp:lastModifiedBy>днс</cp:lastModifiedBy>
  <cp:revision>43</cp:revision>
  <dcterms:created xsi:type="dcterms:W3CDTF">2019-12-10T20:10:44Z</dcterms:created>
  <dcterms:modified xsi:type="dcterms:W3CDTF">2019-12-15T21:11:31Z</dcterms:modified>
</cp:coreProperties>
</file>