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77" r:id="rId3"/>
    <p:sldId id="261" r:id="rId4"/>
    <p:sldId id="262" r:id="rId5"/>
    <p:sldId id="263" r:id="rId6"/>
    <p:sldId id="278" r:id="rId7"/>
    <p:sldId id="279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FFF"/>
    <a:srgbClr val="CCFFFF"/>
    <a:srgbClr val="9F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C672-E16A-400F-A2A4-F19A47A1B44E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04EC-81F6-4DD5-B74A-D183818B3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3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5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6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5622-E367-4BD3-9D51-F888D832F0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99A3-F44D-4F82-B76C-164F933258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ardou025@yandex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dou25.edu.yar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2636912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1620" y="2752633"/>
            <a:ext cx="5760640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– уникальность</a:t>
            </a:r>
          </a:p>
          <a:p>
            <a:pPr marL="633413"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Calibri" pitchFamily="34" charset="0"/>
            </a:endParaRPr>
          </a:p>
          <a:p>
            <a:pPr marL="633413"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– самостоятельность</a:t>
            </a:r>
          </a:p>
          <a:p>
            <a:pPr marL="1341438"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– </a:t>
            </a: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позитивность</a:t>
            </a:r>
            <a:endParaRPr lang="ru-RU" alt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Calibri" pitchFamily="34" charset="0"/>
            </a:endParaRPr>
          </a:p>
          <a:p>
            <a:pPr marL="2152650"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– единение </a:t>
            </a:r>
          </a:p>
          <a:p>
            <a:pPr marL="2152650" lvl="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      </a:t>
            </a: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- харизма</a:t>
            </a:r>
            <a:endParaRPr lang="ru-RU" alt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8" name="WordArt 2">
            <a:extLst>
              <a:ext uri="{FF2B5EF4-FFF2-40B4-BE49-F238E27FC236}">
                <a16:creationId xmlns:a16="http://schemas.microsoft.com/office/drawing/2014/main" id="{4997E94E-821C-4B5D-ACDC-1C020C2EDE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3638" y="5543202"/>
            <a:ext cx="6840760" cy="1123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ru-RU" sz="1800" b="1" kern="10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ребёнка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088715-3A66-4F59-B946-CDE198DE97F6}"/>
              </a:ext>
            </a:extLst>
          </p:cNvPr>
          <p:cNvSpPr/>
          <p:nvPr/>
        </p:nvSpPr>
        <p:spPr>
          <a:xfrm>
            <a:off x="656648" y="252105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BF2EDB-51F9-4DE2-B2E6-102FDB33B8AD}"/>
              </a:ext>
            </a:extLst>
          </p:cNvPr>
          <p:cNvSpPr/>
          <p:nvPr/>
        </p:nvSpPr>
        <p:spPr>
          <a:xfrm>
            <a:off x="1151620" y="320459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AE41B4-C868-487D-8BF3-205857F2E024}"/>
              </a:ext>
            </a:extLst>
          </p:cNvPr>
          <p:cNvSpPr/>
          <p:nvPr/>
        </p:nvSpPr>
        <p:spPr>
          <a:xfrm>
            <a:off x="1851049" y="3848086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EFF71D-1CF3-4B18-80F9-1AC8B4AD75F4}"/>
              </a:ext>
            </a:extLst>
          </p:cNvPr>
          <p:cNvSpPr/>
          <p:nvPr/>
        </p:nvSpPr>
        <p:spPr>
          <a:xfrm>
            <a:off x="2746131" y="445482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8A75DC-3844-4D69-987C-08678A387B25}"/>
              </a:ext>
            </a:extLst>
          </p:cNvPr>
          <p:cNvSpPr/>
          <p:nvPr/>
        </p:nvSpPr>
        <p:spPr>
          <a:xfrm>
            <a:off x="3401233" y="4993609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9DEC86-F0CE-4EBE-ACBA-D185B65C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33" y="2371847"/>
            <a:ext cx="3482890" cy="285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0A8FD7-C6E9-4F2B-90AE-DAE8CC2C40F3}"/>
              </a:ext>
            </a:extLst>
          </p:cNvPr>
          <p:cNvSpPr/>
          <p:nvPr/>
        </p:nvSpPr>
        <p:spPr>
          <a:xfrm>
            <a:off x="89756" y="1336567"/>
            <a:ext cx="89644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0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личностно-развивающей образовательной среды </a:t>
            </a:r>
          </a:p>
          <a:p>
            <a:pPr algn="ctr"/>
            <a:r>
              <a:rPr lang="ru-RU" sz="2000" b="1" cap="none" spc="0" dirty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МДОУ «Детский сад № 25» </a:t>
            </a:r>
          </a:p>
        </p:txBody>
      </p:sp>
    </p:spTree>
    <p:extLst>
      <p:ext uri="{BB962C8B-B14F-4D97-AF65-F5344CB8AC3E}">
        <p14:creationId xmlns:p14="http://schemas.microsoft.com/office/powerpoint/2010/main" val="1768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07872108-92DC-47CB-B7C7-0FAEEFD9DD6D}"/>
              </a:ext>
            </a:extLst>
          </p:cNvPr>
          <p:cNvSpPr/>
          <p:nvPr/>
        </p:nvSpPr>
        <p:spPr>
          <a:xfrm>
            <a:off x="6567291" y="3108470"/>
            <a:ext cx="2448272" cy="978729"/>
          </a:xfrm>
          <a:prstGeom prst="cloudCallout">
            <a:avLst>
              <a:gd name="adj1" fmla="val -38905"/>
              <a:gd name="adj2" fmla="val 41404"/>
            </a:avLst>
          </a:prstGeom>
          <a:solidFill>
            <a:srgbClr val="E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узырек для мыслей: облако 28">
            <a:extLst>
              <a:ext uri="{FF2B5EF4-FFF2-40B4-BE49-F238E27FC236}">
                <a16:creationId xmlns:a16="http://schemas.microsoft.com/office/drawing/2014/main" id="{AE7C985F-716D-43DE-B50D-1AECDAD002F5}"/>
              </a:ext>
            </a:extLst>
          </p:cNvPr>
          <p:cNvSpPr/>
          <p:nvPr/>
        </p:nvSpPr>
        <p:spPr>
          <a:xfrm>
            <a:off x="4050287" y="3005416"/>
            <a:ext cx="1990930" cy="1373411"/>
          </a:xfrm>
          <a:prstGeom prst="cloudCallout">
            <a:avLst>
              <a:gd name="adj1" fmla="val 35437"/>
              <a:gd name="adj2" fmla="val 16324"/>
            </a:avLst>
          </a:prstGeom>
          <a:solidFill>
            <a:srgbClr val="E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106" y="1615837"/>
            <a:ext cx="6480720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ЦЕЛЕВЫЕ ГРУППЫ ПРОЕКТА, ЕГО БЛАГОПОЛУЧАТЕЛИ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9CB52A6-EA44-45D6-95FF-800E0BF722EA}"/>
              </a:ext>
            </a:extLst>
          </p:cNvPr>
          <p:cNvSpPr/>
          <p:nvPr/>
        </p:nvSpPr>
        <p:spPr>
          <a:xfrm>
            <a:off x="683568" y="2877742"/>
            <a:ext cx="2808312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B073EF2-1D47-40CF-B360-8AAF1E0ED07F}"/>
              </a:ext>
            </a:extLst>
          </p:cNvPr>
          <p:cNvSpPr/>
          <p:nvPr/>
        </p:nvSpPr>
        <p:spPr>
          <a:xfrm>
            <a:off x="683568" y="4069771"/>
            <a:ext cx="2808312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48B8E7B-AE7D-4E31-BCD1-49F1114987D3}"/>
              </a:ext>
            </a:extLst>
          </p:cNvPr>
          <p:cNvSpPr/>
          <p:nvPr/>
        </p:nvSpPr>
        <p:spPr>
          <a:xfrm>
            <a:off x="693154" y="5286920"/>
            <a:ext cx="2808312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C55210-CF16-4C1B-B00D-15F15CFF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43" y="1204986"/>
            <a:ext cx="2295131" cy="18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FD9D35F-D367-4B74-BA19-2C176302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90" y="2109127"/>
            <a:ext cx="4923076" cy="49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2D2EF-041E-4468-93C0-B8DBA454E1CB}"/>
              </a:ext>
            </a:extLst>
          </p:cNvPr>
          <p:cNvSpPr txBox="1"/>
          <p:nvPr/>
        </p:nvSpPr>
        <p:spPr>
          <a:xfrm>
            <a:off x="4338947" y="5718968"/>
            <a:ext cx="11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B7F5E-0DB5-4775-93DE-A20E5FD8E7B1}"/>
              </a:ext>
            </a:extLst>
          </p:cNvPr>
          <p:cNvSpPr txBox="1"/>
          <p:nvPr/>
        </p:nvSpPr>
        <p:spPr>
          <a:xfrm>
            <a:off x="7128249" y="5857558"/>
            <a:ext cx="11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5E847-A2C4-4581-BB97-9611159DAEF3}"/>
              </a:ext>
            </a:extLst>
          </p:cNvPr>
          <p:cNvSpPr txBox="1"/>
          <p:nvPr/>
        </p:nvSpPr>
        <p:spPr>
          <a:xfrm>
            <a:off x="6030204" y="3913131"/>
            <a:ext cx="11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</a:p>
        </p:txBody>
      </p: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8A60B889-5576-402D-B001-3C620771E464}"/>
              </a:ext>
            </a:extLst>
          </p:cNvPr>
          <p:cNvCxnSpPr>
            <a:cxnSpLocks/>
          </p:cNvCxnSpPr>
          <p:nvPr/>
        </p:nvCxnSpPr>
        <p:spPr>
          <a:xfrm>
            <a:off x="3525702" y="3297230"/>
            <a:ext cx="9586" cy="2409178"/>
          </a:xfrm>
          <a:prstGeom prst="bentConnector3">
            <a:avLst>
              <a:gd name="adj1" fmla="val 248472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347E963-AA38-4851-9E03-9C9FFCB3E948}"/>
              </a:ext>
            </a:extLst>
          </p:cNvPr>
          <p:cNvCxnSpPr>
            <a:cxnSpLocks/>
          </p:cNvCxnSpPr>
          <p:nvPr/>
        </p:nvCxnSpPr>
        <p:spPr>
          <a:xfrm flipH="1">
            <a:off x="3491880" y="4514379"/>
            <a:ext cx="2880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A2FA45-469F-49F4-927E-30B727D9F1B9}"/>
              </a:ext>
            </a:extLst>
          </p:cNvPr>
          <p:cNvSpPr txBox="1"/>
          <p:nvPr/>
        </p:nvSpPr>
        <p:spPr>
          <a:xfrm>
            <a:off x="4254885" y="3441623"/>
            <a:ext cx="116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3A0C33-A304-44DF-BD08-BC406912DBA8}"/>
              </a:ext>
            </a:extLst>
          </p:cNvPr>
          <p:cNvSpPr txBox="1"/>
          <p:nvPr/>
        </p:nvSpPr>
        <p:spPr>
          <a:xfrm>
            <a:off x="7081956" y="3215273"/>
            <a:ext cx="184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1556792"/>
            <a:ext cx="735676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</a:rPr>
              <a:t>ИСПОЛНИТЕЛИ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FA2D3-DDC8-42B8-AEE5-D6D1B7B7B635}"/>
              </a:ext>
            </a:extLst>
          </p:cNvPr>
          <p:cNvSpPr/>
          <p:nvPr/>
        </p:nvSpPr>
        <p:spPr>
          <a:xfrm>
            <a:off x="1067098" y="2000699"/>
            <a:ext cx="700980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</a:t>
            </a:r>
          </a:p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</a:p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</a:p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</a:p>
          <a:p>
            <a:pPr algn="ctr"/>
            <a:r>
              <a:rPr lang="ru-RU" sz="4800" b="1" cap="none" spc="0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25»</a:t>
            </a: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1911" y="1524914"/>
            <a:ext cx="3460178" cy="5355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ЦЕЛЬ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D1E7C2-D51C-4C30-A158-468A8FDDB9FC}"/>
              </a:ext>
            </a:extLst>
          </p:cNvPr>
          <p:cNvSpPr/>
          <p:nvPr/>
        </p:nvSpPr>
        <p:spPr>
          <a:xfrm>
            <a:off x="509522" y="2128804"/>
            <a:ext cx="8280920" cy="260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творческой образовательной среды дошкольной организации для развития личностного потенциала каждого ребёнка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5AA547-7135-428E-89B8-6A79C747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89" y="4149080"/>
            <a:ext cx="3467189" cy="2600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9473" y="1524914"/>
            <a:ext cx="3945055" cy="5355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ЗАДАЧИ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411054-59C4-4E2E-912A-024038A0462B}"/>
              </a:ext>
            </a:extLst>
          </p:cNvPr>
          <p:cNvSpPr/>
          <p:nvPr/>
        </p:nvSpPr>
        <p:spPr>
          <a:xfrm>
            <a:off x="431540" y="2204864"/>
            <a:ext cx="8280920" cy="35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ООП ДОУ: изменение форм и методов образовательного процесса, направленных на формирование творческой свободы ребенка, уход от комплексно-тематического планирования образовательной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профессиональной компетентности педагогов в сфере создания условий для творческой свободы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реальных/настоящих  условий организации образовательного процесса.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взаимодействия всех участников образовательного процесса.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условий, способствующих развитию личностного потенциала каждого ребенка.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506" y="1627506"/>
            <a:ext cx="856895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ПЛАНИРУЕМЫЕ РЕЗУЛЬТАТЫ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4EC932-3FD5-421E-A169-55810B60971D}"/>
              </a:ext>
            </a:extLst>
          </p:cNvPr>
          <p:cNvSpPr/>
          <p:nvPr/>
        </p:nvSpPr>
        <p:spPr>
          <a:xfrm>
            <a:off x="405063" y="2265629"/>
            <a:ext cx="8343401" cy="370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Программа развития ДОУ.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Преобладание творческой среды как образовательной модели в ДОУ.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ООП, направленная на развитие личностного потенциала ребенка.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Мотивированные и компетентные педагоги, заинтересованные в развитии личностного потенциала ребенка.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возможностей у ребенка проявлять самостоятельность, активность, инициативность.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взаимодействие ДОУ и родителей.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Эффективное и активное взаимодействие с социальными партнерами.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4186" y="1498427"/>
            <a:ext cx="6471592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КЛЮЧЕВЫЕ ИДЕИ ПРОЕКТА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35FA926-7374-4D71-B0ED-6267BAD66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70807"/>
              </p:ext>
            </p:extLst>
          </p:nvPr>
        </p:nvGraphicFramePr>
        <p:xfrm>
          <a:off x="390972" y="2367944"/>
          <a:ext cx="8362056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6742">
                  <a:extLst>
                    <a:ext uri="{9D8B030D-6E8A-4147-A177-3AD203B41FA5}">
                      <a16:colId xmlns:a16="http://schemas.microsoft.com/office/drawing/2014/main" val="3093259912"/>
                    </a:ext>
                  </a:extLst>
                </a:gridCol>
                <a:gridCol w="6995314">
                  <a:extLst>
                    <a:ext uri="{9D8B030D-6E8A-4147-A177-3AD203B41FA5}">
                      <a16:colId xmlns:a16="http://schemas.microsoft.com/office/drawing/2014/main" val="1313562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уход от комплексно-тематического планирования образовательной деятельности</a:t>
                      </a:r>
                      <a:endParaRPr lang="ru-RU" b="0" dirty="0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реализации творческих замыслов ребёнка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 деятельности исходя из интересов ребенка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родителей в образовательном процессе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РППС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совместное проектирование среды взрослым и ребёнком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 комфортна для всех участников образовательного процесса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включение компонентов продуктивной деятельности ребенка в средовое пространство ДОУ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Исключение ригидности (жесткости) зонирования, лабильность границ 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 стимулирует познавательно-исследовательский интерес ребёнка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0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64894"/>
            <a:ext cx="6471592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КЛЮЧЕВЫЕ ИДЕИ ПРОЕКТА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35FA926-7374-4D71-B0ED-6267BAD66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36556"/>
              </p:ext>
            </p:extLst>
          </p:nvPr>
        </p:nvGraphicFramePr>
        <p:xfrm>
          <a:off x="390972" y="1916832"/>
          <a:ext cx="8362056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4764">
                  <a:extLst>
                    <a:ext uri="{9D8B030D-6E8A-4147-A177-3AD203B41FA5}">
                      <a16:colId xmlns:a16="http://schemas.microsoft.com/office/drawing/2014/main" val="3093259912"/>
                    </a:ext>
                  </a:extLst>
                </a:gridCol>
                <a:gridCol w="6557292">
                  <a:extLst>
                    <a:ext uri="{9D8B030D-6E8A-4147-A177-3AD203B41FA5}">
                      <a16:colId xmlns:a16="http://schemas.microsoft.com/office/drawing/2014/main" val="1313562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свобода выбора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любознательность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инициативность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активность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счастье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2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любовь к детям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компетентность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готовность к инновациям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гибкость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6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ответственное родительство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доверительные партнёрские отношения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активное участие в жизни ДОУ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партнёр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взаимодействие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2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8234" y="1461351"/>
            <a:ext cx="8223496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МЕХАНИЗМЫ И СПОСОБЫ ДОСТИЖЕНИЯ РЕЗУЛЬТАТОВ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273AA2-B1A9-48CC-A36C-EA79D64B014C}"/>
              </a:ext>
            </a:extLst>
          </p:cNvPr>
          <p:cNvSpPr/>
          <p:nvPr/>
        </p:nvSpPr>
        <p:spPr>
          <a:xfrm>
            <a:off x="422422" y="2679027"/>
            <a:ext cx="8366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актуальной среды в ДОУ всеми участниками образовательного процесса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по созданию творческой образовательной среды в ДОУ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педагогов (внешние и внутренние ресурсы)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материально-ресурсной базы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инновационной модели организации образовательного процесса в ДОУ (уход от КТП)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F16BDD-14C7-47CD-B9C3-F370665858B7}"/>
              </a:ext>
            </a:extLst>
          </p:cNvPr>
          <p:cNvSpPr/>
          <p:nvPr/>
        </p:nvSpPr>
        <p:spPr>
          <a:xfrm>
            <a:off x="565120" y="5877272"/>
            <a:ext cx="8223496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400" b="1" i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ТВОРЧЕСКАЯ ОБРАЗОВАТЕЛЬНАЯ СРЕДА ДОУ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3339446-D59A-456C-A9F6-B29A52D5004E}"/>
              </a:ext>
            </a:extLst>
          </p:cNvPr>
          <p:cNvSpPr/>
          <p:nvPr/>
        </p:nvSpPr>
        <p:spPr>
          <a:xfrm>
            <a:off x="4550316" y="5195296"/>
            <a:ext cx="517500" cy="720192"/>
          </a:xfrm>
          <a:custGeom>
            <a:avLst/>
            <a:gdLst>
              <a:gd name="connsiteX0" fmla="*/ 0 w 504056"/>
              <a:gd name="connsiteY0" fmla="*/ 468052 h 720080"/>
              <a:gd name="connsiteX1" fmla="*/ 126014 w 504056"/>
              <a:gd name="connsiteY1" fmla="*/ 468052 h 720080"/>
              <a:gd name="connsiteX2" fmla="*/ 126014 w 504056"/>
              <a:gd name="connsiteY2" fmla="*/ 0 h 720080"/>
              <a:gd name="connsiteX3" fmla="*/ 378042 w 504056"/>
              <a:gd name="connsiteY3" fmla="*/ 0 h 720080"/>
              <a:gd name="connsiteX4" fmla="*/ 378042 w 504056"/>
              <a:gd name="connsiteY4" fmla="*/ 468052 h 720080"/>
              <a:gd name="connsiteX5" fmla="*/ 504056 w 504056"/>
              <a:gd name="connsiteY5" fmla="*/ 468052 h 720080"/>
              <a:gd name="connsiteX6" fmla="*/ 252028 w 504056"/>
              <a:gd name="connsiteY6" fmla="*/ 720080 h 720080"/>
              <a:gd name="connsiteX7" fmla="*/ 0 w 504056"/>
              <a:gd name="connsiteY7" fmla="*/ 468052 h 720080"/>
              <a:gd name="connsiteX0" fmla="*/ 0 w 504056"/>
              <a:gd name="connsiteY0" fmla="*/ 468104 h 720132"/>
              <a:gd name="connsiteX1" fmla="*/ 126014 w 504056"/>
              <a:gd name="connsiteY1" fmla="*/ 468104 h 720132"/>
              <a:gd name="connsiteX2" fmla="*/ 126014 w 504056"/>
              <a:gd name="connsiteY2" fmla="*/ 52 h 720132"/>
              <a:gd name="connsiteX3" fmla="*/ 265471 w 504056"/>
              <a:gd name="connsiteY3" fmla="*/ 209539 h 720132"/>
              <a:gd name="connsiteX4" fmla="*/ 378042 w 504056"/>
              <a:gd name="connsiteY4" fmla="*/ 52 h 720132"/>
              <a:gd name="connsiteX5" fmla="*/ 378042 w 504056"/>
              <a:gd name="connsiteY5" fmla="*/ 468104 h 720132"/>
              <a:gd name="connsiteX6" fmla="*/ 504056 w 504056"/>
              <a:gd name="connsiteY6" fmla="*/ 468104 h 720132"/>
              <a:gd name="connsiteX7" fmla="*/ 252028 w 504056"/>
              <a:gd name="connsiteY7" fmla="*/ 720132 h 720132"/>
              <a:gd name="connsiteX8" fmla="*/ 0 w 504056"/>
              <a:gd name="connsiteY8" fmla="*/ 468104 h 720132"/>
              <a:gd name="connsiteX0" fmla="*/ 6722 w 510778"/>
              <a:gd name="connsiteY0" fmla="*/ 468104 h 720132"/>
              <a:gd name="connsiteX1" fmla="*/ 132736 w 510778"/>
              <a:gd name="connsiteY1" fmla="*/ 468104 h 720132"/>
              <a:gd name="connsiteX2" fmla="*/ 0 w 510778"/>
              <a:gd name="connsiteY2" fmla="*/ 52 h 720132"/>
              <a:gd name="connsiteX3" fmla="*/ 272193 w 510778"/>
              <a:gd name="connsiteY3" fmla="*/ 209539 h 720132"/>
              <a:gd name="connsiteX4" fmla="*/ 384764 w 510778"/>
              <a:gd name="connsiteY4" fmla="*/ 52 h 720132"/>
              <a:gd name="connsiteX5" fmla="*/ 384764 w 510778"/>
              <a:gd name="connsiteY5" fmla="*/ 468104 h 720132"/>
              <a:gd name="connsiteX6" fmla="*/ 510778 w 510778"/>
              <a:gd name="connsiteY6" fmla="*/ 468104 h 720132"/>
              <a:gd name="connsiteX7" fmla="*/ 258750 w 510778"/>
              <a:gd name="connsiteY7" fmla="*/ 720132 h 720132"/>
              <a:gd name="connsiteX8" fmla="*/ 6722 w 510778"/>
              <a:gd name="connsiteY8" fmla="*/ 468104 h 720132"/>
              <a:gd name="connsiteX0" fmla="*/ 6722 w 517500"/>
              <a:gd name="connsiteY0" fmla="*/ 468104 h 720132"/>
              <a:gd name="connsiteX1" fmla="*/ 132736 w 517500"/>
              <a:gd name="connsiteY1" fmla="*/ 468104 h 720132"/>
              <a:gd name="connsiteX2" fmla="*/ 0 w 517500"/>
              <a:gd name="connsiteY2" fmla="*/ 52 h 720132"/>
              <a:gd name="connsiteX3" fmla="*/ 272193 w 517500"/>
              <a:gd name="connsiteY3" fmla="*/ 209539 h 720132"/>
              <a:gd name="connsiteX4" fmla="*/ 517500 w 517500"/>
              <a:gd name="connsiteY4" fmla="*/ 29549 h 720132"/>
              <a:gd name="connsiteX5" fmla="*/ 384764 w 517500"/>
              <a:gd name="connsiteY5" fmla="*/ 468104 h 720132"/>
              <a:gd name="connsiteX6" fmla="*/ 510778 w 517500"/>
              <a:gd name="connsiteY6" fmla="*/ 468104 h 720132"/>
              <a:gd name="connsiteX7" fmla="*/ 258750 w 517500"/>
              <a:gd name="connsiteY7" fmla="*/ 720132 h 720132"/>
              <a:gd name="connsiteX8" fmla="*/ 6722 w 517500"/>
              <a:gd name="connsiteY8" fmla="*/ 468104 h 720132"/>
              <a:gd name="connsiteX0" fmla="*/ 6722 w 517500"/>
              <a:gd name="connsiteY0" fmla="*/ 468164 h 720192"/>
              <a:gd name="connsiteX1" fmla="*/ 132736 w 517500"/>
              <a:gd name="connsiteY1" fmla="*/ 468164 h 720192"/>
              <a:gd name="connsiteX2" fmla="*/ 0 w 517500"/>
              <a:gd name="connsiteY2" fmla="*/ 112 h 720192"/>
              <a:gd name="connsiteX3" fmla="*/ 242696 w 517500"/>
              <a:gd name="connsiteY3" fmla="*/ 91612 h 720192"/>
              <a:gd name="connsiteX4" fmla="*/ 517500 w 517500"/>
              <a:gd name="connsiteY4" fmla="*/ 29609 h 720192"/>
              <a:gd name="connsiteX5" fmla="*/ 384764 w 517500"/>
              <a:gd name="connsiteY5" fmla="*/ 468164 h 720192"/>
              <a:gd name="connsiteX6" fmla="*/ 510778 w 517500"/>
              <a:gd name="connsiteY6" fmla="*/ 468164 h 720192"/>
              <a:gd name="connsiteX7" fmla="*/ 258750 w 517500"/>
              <a:gd name="connsiteY7" fmla="*/ 720192 h 720192"/>
              <a:gd name="connsiteX8" fmla="*/ 6722 w 517500"/>
              <a:gd name="connsiteY8" fmla="*/ 468164 h 72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00" h="720192">
                <a:moveTo>
                  <a:pt x="6722" y="468164"/>
                </a:moveTo>
                <a:lnTo>
                  <a:pt x="132736" y="468164"/>
                </a:lnTo>
                <a:lnTo>
                  <a:pt x="0" y="112"/>
                </a:lnTo>
                <a:cubicBezTo>
                  <a:pt x="46486" y="-3801"/>
                  <a:pt x="196210" y="95525"/>
                  <a:pt x="242696" y="91612"/>
                </a:cubicBezTo>
                <a:lnTo>
                  <a:pt x="517500" y="29609"/>
                </a:lnTo>
                <a:lnTo>
                  <a:pt x="384764" y="468164"/>
                </a:lnTo>
                <a:lnTo>
                  <a:pt x="510778" y="468164"/>
                </a:lnTo>
                <a:lnTo>
                  <a:pt x="258750" y="720192"/>
                </a:lnTo>
                <a:lnTo>
                  <a:pt x="6722" y="468164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65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1484784"/>
            <a:ext cx="7356764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</a:rPr>
              <a:t>РЕСУРСЫ, РЕСУРСНОЕ ОБЕСПЕЧЕНИЕ ПРОЕКТА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0A3055B-9065-47BF-8BAC-401B47A1AFF0}"/>
              </a:ext>
            </a:extLst>
          </p:cNvPr>
          <p:cNvSpPr/>
          <p:nvPr/>
        </p:nvSpPr>
        <p:spPr>
          <a:xfrm>
            <a:off x="683568" y="2877742"/>
            <a:ext cx="2052229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194556-41C6-483B-891D-203D91442E4F}"/>
              </a:ext>
            </a:extLst>
          </p:cNvPr>
          <p:cNvSpPr/>
          <p:nvPr/>
        </p:nvSpPr>
        <p:spPr>
          <a:xfrm>
            <a:off x="1763688" y="3622724"/>
            <a:ext cx="2808312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0C221D-38CD-429C-BFA8-8EB601536A60}"/>
              </a:ext>
            </a:extLst>
          </p:cNvPr>
          <p:cNvSpPr/>
          <p:nvPr/>
        </p:nvSpPr>
        <p:spPr>
          <a:xfrm>
            <a:off x="3563888" y="4367706"/>
            <a:ext cx="3055584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FB8F611-6A4D-4D1B-9789-A77DC32C00F0}"/>
              </a:ext>
            </a:extLst>
          </p:cNvPr>
          <p:cNvSpPr/>
          <p:nvPr/>
        </p:nvSpPr>
        <p:spPr>
          <a:xfrm>
            <a:off x="6195381" y="5112688"/>
            <a:ext cx="2238222" cy="86409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</a:p>
        </p:txBody>
      </p:sp>
    </p:spTree>
    <p:extLst>
      <p:ext uri="{BB962C8B-B14F-4D97-AF65-F5344CB8AC3E}">
        <p14:creationId xmlns:p14="http://schemas.microsoft.com/office/powerpoint/2010/main" val="28914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4948" y="1417966"/>
            <a:ext cx="7530067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УПРАВЛЕНЧЕСКОЕ СОПРОВОЖДЕНИЕ ПРОЕКТА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9E09721-D91D-4C52-B693-A9CFD5AA7F14}"/>
              </a:ext>
            </a:extLst>
          </p:cNvPr>
          <p:cNvSpPr/>
          <p:nvPr/>
        </p:nvSpPr>
        <p:spPr>
          <a:xfrm>
            <a:off x="6478497" y="2513628"/>
            <a:ext cx="2304256" cy="1199330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ИРО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492D0F0-6B59-43E8-87A3-A1F0AA9BE98B}"/>
              </a:ext>
            </a:extLst>
          </p:cNvPr>
          <p:cNvSpPr/>
          <p:nvPr/>
        </p:nvSpPr>
        <p:spPr>
          <a:xfrm>
            <a:off x="5220072" y="3862622"/>
            <a:ext cx="2870991" cy="118328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Сбербанка «Вклад в будущее»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F655CB7-0830-414F-B1DA-2E588F9A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" y="2173203"/>
            <a:ext cx="5409748" cy="361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50FA96-A712-4299-BC1B-BDB8625C550A}"/>
              </a:ext>
            </a:extLst>
          </p:cNvPr>
          <p:cNvSpPr/>
          <p:nvPr/>
        </p:nvSpPr>
        <p:spPr>
          <a:xfrm>
            <a:off x="4427984" y="5195572"/>
            <a:ext cx="2520280" cy="1183286"/>
          </a:xfrm>
          <a:prstGeom prst="roundRect">
            <a:avLst/>
          </a:prstGeom>
          <a:solidFill>
            <a:srgbClr val="9FD1B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команда ДОУ</a:t>
            </a:r>
          </a:p>
        </p:txBody>
      </p:sp>
    </p:spTree>
    <p:extLst>
      <p:ext uri="{BB962C8B-B14F-4D97-AF65-F5344CB8AC3E}">
        <p14:creationId xmlns:p14="http://schemas.microsoft.com/office/powerpoint/2010/main" val="28914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3835378" y="3204467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733412F-00FE-4809-9497-F8C426B78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55" t="39086" r="18457" b="18224"/>
          <a:stretch/>
        </p:blipFill>
        <p:spPr>
          <a:xfrm>
            <a:off x="3275856" y="1371912"/>
            <a:ext cx="5320813" cy="230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7D2AA4-CBD3-4363-9EEC-05B63DE79D88}"/>
              </a:ext>
            </a:extLst>
          </p:cNvPr>
          <p:cNvSpPr/>
          <p:nvPr/>
        </p:nvSpPr>
        <p:spPr>
          <a:xfrm>
            <a:off x="635675" y="1772816"/>
            <a:ext cx="2105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 проекта: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AC7E911-36A1-4C24-8B4A-713DA2C4BA0A}"/>
              </a:ext>
            </a:extLst>
          </p:cNvPr>
          <p:cNvSpPr/>
          <p:nvPr/>
        </p:nvSpPr>
        <p:spPr>
          <a:xfrm>
            <a:off x="347315" y="4010564"/>
            <a:ext cx="25753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/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проекта: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6A9557CB-E28D-4F92-9E14-6E2D7B0AFBEF}"/>
              </a:ext>
            </a:extLst>
          </p:cNvPr>
          <p:cNvSpPr/>
          <p:nvPr/>
        </p:nvSpPr>
        <p:spPr>
          <a:xfrm>
            <a:off x="2380906" y="4079987"/>
            <a:ext cx="6583582" cy="2305985"/>
          </a:xfrm>
          <a:prstGeom prst="cloudCallout">
            <a:avLst>
              <a:gd name="adj1" fmla="val -38978"/>
              <a:gd name="adj2" fmla="val -4175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мне, и я забуду, </a:t>
            </a:r>
          </a:p>
          <a:p>
            <a:pPr algn="ctr"/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мне, и я запомню, </a:t>
            </a:r>
          </a:p>
          <a:p>
            <a:pPr algn="ctr"/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попробовать -и я научусь»</a:t>
            </a:r>
            <a:endParaRPr lang="ru-RU" sz="4000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893618" y="1412776"/>
            <a:ext cx="7356764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</a:rPr>
              <a:t>РИСКИ ПРОЕКТА И СПОСОБЫ ИХ МИНИМИЗАЦИИ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40F312-898D-43D2-871D-9824CC90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5173"/>
              </p:ext>
            </p:extLst>
          </p:nvPr>
        </p:nvGraphicFramePr>
        <p:xfrm>
          <a:off x="467544" y="2293513"/>
          <a:ext cx="8208911" cy="41452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51899">
                  <a:extLst>
                    <a:ext uri="{9D8B030D-6E8A-4147-A177-3AD203B41FA5}">
                      <a16:colId xmlns:a16="http://schemas.microsoft.com/office/drawing/2014/main" val="871573062"/>
                    </a:ext>
                  </a:extLst>
                </a:gridCol>
                <a:gridCol w="1304516">
                  <a:extLst>
                    <a:ext uri="{9D8B030D-6E8A-4147-A177-3AD203B41FA5}">
                      <a16:colId xmlns:a16="http://schemas.microsoft.com/office/drawing/2014/main" val="2108863831"/>
                    </a:ext>
                  </a:extLst>
                </a:gridCol>
                <a:gridCol w="3852496">
                  <a:extLst>
                    <a:ext uri="{9D8B030D-6E8A-4147-A177-3AD203B41FA5}">
                      <a16:colId xmlns:a16="http://schemas.microsoft.com/office/drawing/2014/main" val="3175720839"/>
                    </a:ext>
                  </a:extLst>
                </a:gridCol>
              </a:tblGrid>
              <a:tr h="174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риски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компенсации риска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926698158"/>
                  </a:ext>
                </a:extLst>
              </a:tr>
              <a:tr h="77346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мотивации у педагогов и их сопротивление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Обучение, тренинги, внешний стимул в виде поощрения (благодарственные письма, грамоты), участие к конкурсах для повышения квалификации и аттестации педагогов (портфолио), обмен опытом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1235283494"/>
                  </a:ext>
                </a:extLst>
              </a:tr>
              <a:tr h="5459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Сопротивление родителей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преимуществах  и изменениях новой ООП ДОУ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3837113719"/>
                  </a:ext>
                </a:extLst>
              </a:tr>
              <a:tr h="4912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Боязнь роста интенсивности труда, из-за непонимания специфики деятельности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советы, разъясняющие основные методы и преимущества  работы, взаимопомощь, наставничество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213790669"/>
                  </a:ext>
                </a:extLst>
              </a:tr>
              <a:tr h="111080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психологического характера: неприятие отдельными субъектами идеи инноваций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Невысокая степень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инновационных разработок, методические семинары. Учет личных ориентаций и уровня квалификации, вариативность предлагаемых форм работы.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57" marR="47357" marT="0" marB="0"/>
                </a:tc>
                <a:extLst>
                  <a:ext uri="{0D108BD9-81ED-4DB2-BD59-A6C34878D82A}">
                    <a16:rowId xmlns:a16="http://schemas.microsoft.com/office/drawing/2014/main" val="293384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02" y="1286900"/>
            <a:ext cx="8640960" cy="4801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КОНТУРЫ «ДОРОЖНОЙ КАРТЫ»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A4578E-3EA8-4F04-9638-17AC485ED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12182" r="17713" b="12182"/>
          <a:stretch/>
        </p:blipFill>
        <p:spPr>
          <a:xfrm>
            <a:off x="863588" y="1767031"/>
            <a:ext cx="7416824" cy="48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593866" y="1859235"/>
            <a:ext cx="7356764" cy="29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СПАСИБО</a:t>
            </a: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 ЗА </a:t>
            </a:r>
          </a:p>
          <a:p>
            <a:pPr algn="ctr">
              <a:lnSpc>
                <a:spcPts val="3200"/>
              </a:lnSpc>
            </a:pPr>
            <a:endParaRPr lang="ru-RU" sz="6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6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ВНИМАНИЕ! </a:t>
            </a:r>
          </a:p>
        </p:txBody>
      </p:sp>
      <p:sp>
        <p:nvSpPr>
          <p:cNvPr id="3" name="Shape 207">
            <a:extLst>
              <a:ext uri="{FF2B5EF4-FFF2-40B4-BE49-F238E27FC236}">
                <a16:creationId xmlns:a16="http://schemas.microsoft.com/office/drawing/2014/main" id="{3416B995-B6DC-4781-8A5C-F315C0F1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046" y="5085184"/>
            <a:ext cx="3900380" cy="8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endParaRPr lang="ru-RU" sz="32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Light" pitchFamily="34" charset="0"/>
              <a:cs typeface="Times New Roman" panose="02020603050405020304" pitchFamily="18" charset="0"/>
              <a:sym typeface="Fedra Sans Pro"/>
            </a:endParaRPr>
          </a:p>
          <a:p>
            <a:pPr algn="ctr">
              <a:lnSpc>
                <a:spcPts val="3200"/>
              </a:lnSpc>
            </a:pPr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Fedra Sans Pro"/>
              </a:rPr>
              <a:t>ВОПРОСЫ?</a:t>
            </a:r>
            <a:endParaRPr lang="ru-RU" altLang="ru-RU" sz="24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BF76156-12E4-4E0B-8694-199D20D6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7612"/>
            <a:ext cx="2465966" cy="18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3609" y="1508279"/>
            <a:ext cx="6752746" cy="1106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МЕСТО ПРОЕКТА В ПОВЕСТКЕ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ДНЯ ОО, В ЕЁ РАЗВИТИИ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41406B-ADEF-42B7-8D27-44CE0B20858B}"/>
              </a:ext>
            </a:extLst>
          </p:cNvPr>
          <p:cNvSpPr/>
          <p:nvPr/>
        </p:nvSpPr>
        <p:spPr>
          <a:xfrm>
            <a:off x="395536" y="278092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участник нашего проекта делает шаг к успешности в будущем, потому что он сделал выбор в пользу развития и раскрытия личностного потенциала. 	Мы со своей стороны сделаем все, чтобы этот выбор превратился в осознанную и ответственную позицию.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Мы создаем в ДОУ творческую образовательную среду, которая направлена на: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социально-эмоциональное развитие детей от 3 до 7 лет,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мотивации, жизнестойкости,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культуры мышления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метакогнитивности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0441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7613" y="2625704"/>
            <a:ext cx="18473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endParaRPr lang="ru-RU" altLang="ru-RU" sz="3600" b="1" dirty="0">
              <a:solidFill>
                <a:srgbClr val="00B050"/>
              </a:solidFill>
              <a:latin typeface="Segoe UI Light" pitchFamily="34" charset="0"/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294" y="1427981"/>
            <a:ext cx="3574157" cy="1235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КРАТКАЯ СПРАВКА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МДОУ «Детский сад № 25» </a:t>
            </a:r>
          </a:p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города Ярославля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66E66-99E3-437C-9C21-4C512B7F0BA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548" y="1271842"/>
            <a:ext cx="3759936" cy="23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C870C8-1510-440A-9A93-29FF993FE8E7}"/>
              </a:ext>
            </a:extLst>
          </p:cNvPr>
          <p:cNvSpPr/>
          <p:nvPr/>
        </p:nvSpPr>
        <p:spPr>
          <a:xfrm>
            <a:off x="404331" y="2947844"/>
            <a:ext cx="548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введено в эксплуатацию: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 ноября 2007 года</a:t>
            </a:r>
            <a:endParaRPr lang="ru-RU" sz="2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E1858F-7772-49C3-9107-0E98FDC369FE}"/>
              </a:ext>
            </a:extLst>
          </p:cNvPr>
          <p:cNvSpPr/>
          <p:nvPr/>
        </p:nvSpPr>
        <p:spPr>
          <a:xfrm>
            <a:off x="385516" y="3695019"/>
            <a:ext cx="837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функционирует 16 групп для детей в возрасте от 1,5 до 7 лет: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- 13 групп общеразвивающей направленности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- 2  группы компенсирующей направленности для детей с ТНР</a:t>
            </a:r>
          </a:p>
          <a:p>
            <a:pPr marL="263525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- 1 группа комбинированной направленности  для детей с ТНР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численный состав воспитанников – 352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численность педагогических кадров – 43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</a:rPr>
              <a:t>е</a:t>
            </a:r>
            <a:r>
              <a:rPr lang="en-US" sz="2200" dirty="0">
                <a:latin typeface="Times New Roman" panose="02020603050405020304" pitchFamily="18" charset="0"/>
              </a:rPr>
              <a:t>-mail</a:t>
            </a:r>
            <a:r>
              <a:rPr lang="ru-RU" sz="2200" dirty="0">
                <a:latin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anose="02020603050405020304" pitchFamily="18" charset="0"/>
                <a:hlinkClick r:id="rId3"/>
              </a:rPr>
              <a:t>yardou025@yandex.ru</a:t>
            </a:r>
            <a:r>
              <a:rPr lang="en-US" sz="220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</a:rPr>
              <a:t>сайт: </a:t>
            </a:r>
            <a:r>
              <a:rPr lang="en-US" sz="2200" dirty="0">
                <a:latin typeface="Times New Roman" panose="02020603050405020304" pitchFamily="18" charset="0"/>
                <a:hlinkClick r:id="rId4"/>
              </a:rPr>
              <a:t>https://mdou25.edu.yar.ru</a:t>
            </a:r>
            <a:r>
              <a:rPr lang="ru-RU" sz="2200" dirty="0">
                <a:latin typeface="Times New Roman" panose="02020603050405020304" pitchFamily="18" charset="0"/>
              </a:rPr>
              <a:t> </a:t>
            </a:r>
            <a:endParaRPr lang="ru-RU" sz="2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A18575-67DE-4E55-AE5E-3EAB0A28161F}"/>
              </a:ext>
            </a:extLst>
          </p:cNvPr>
          <p:cNvSpPr/>
          <p:nvPr/>
        </p:nvSpPr>
        <p:spPr>
          <a:xfrm>
            <a:off x="5371565" y="1344103"/>
            <a:ext cx="30139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«ПЛАНЕТА ДЕТСТВА»</a:t>
            </a:r>
          </a:p>
        </p:txBody>
      </p:sp>
    </p:spTree>
    <p:extLst>
      <p:ext uri="{BB962C8B-B14F-4D97-AF65-F5344CB8AC3E}">
        <p14:creationId xmlns:p14="http://schemas.microsoft.com/office/powerpoint/2010/main" val="35044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611560" y="2708920"/>
            <a:ext cx="7920880" cy="24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just">
              <a:lnSpc>
                <a:spcPts val="32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	При исследовании образовательной среды в ДОУ использовались диагностические методики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В.Я.Ясвина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:</a:t>
            </a:r>
          </a:p>
          <a:p>
            <a:pPr marL="342900" indent="-3429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векторного моделирования  среды развития личности</a:t>
            </a:r>
          </a:p>
          <a:p>
            <a:pPr marL="342900" indent="-3429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педагогической экспертизы среды на основе комплекса количественных параметров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259068" y="1772816"/>
            <a:ext cx="8884932" cy="5909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5044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5087255" y="2476500"/>
            <a:ext cx="3971925" cy="1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М</a:t>
            </a:r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векторного моделирования  среды развития личности</a:t>
            </a:r>
            <a:endParaRPr lang="ru-RU" altLang="ru-RU" sz="2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118208" y="1416169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177CB6-AA10-45D6-87D4-0713C26C08A6}"/>
              </a:ext>
            </a:extLst>
          </p:cNvPr>
          <p:cNvSpPr/>
          <p:nvPr/>
        </p:nvSpPr>
        <p:spPr>
          <a:xfrm>
            <a:off x="5278823" y="5589240"/>
            <a:ext cx="3809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соотношения типов образовательной среды в ДОУ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(реальная ситуация)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9C5E616-4B1B-4CD1-80EB-2232982A9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" t="34252" r="64375" b="13315"/>
          <a:stretch/>
        </p:blipFill>
        <p:spPr>
          <a:xfrm>
            <a:off x="426627" y="2257425"/>
            <a:ext cx="4836416" cy="418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027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74535" y="2301030"/>
            <a:ext cx="4572000" cy="160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М</a:t>
            </a:r>
            <a:r>
              <a:rPr lang="ru-RU" sz="2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етодика педагогической экспертизы среды на основе комплекса количественных параметров</a:t>
            </a:r>
            <a:endParaRPr lang="ru-RU" altLang="ru-RU" sz="2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187624" y="1340768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12C83-AE5C-4B1F-A847-70F83E561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88" t="28059" r="30312" b="9381"/>
          <a:stretch/>
        </p:blipFill>
        <p:spPr>
          <a:xfrm>
            <a:off x="4139952" y="1838078"/>
            <a:ext cx="5243875" cy="48794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21EC9-0FE5-4567-8433-F4FCF29000EB}"/>
              </a:ext>
            </a:extLst>
          </p:cNvPr>
          <p:cNvSpPr/>
          <p:nvPr/>
        </p:nvSpPr>
        <p:spPr>
          <a:xfrm>
            <a:off x="115312" y="57332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«Количественные параметры образовательной среды»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(экспертная группа «Администрация»)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3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4B788-2722-4B3F-9BF7-9C475B68CD85}"/>
              </a:ext>
            </a:extLst>
          </p:cNvPr>
          <p:cNvSpPr/>
          <p:nvPr/>
        </p:nvSpPr>
        <p:spPr>
          <a:xfrm>
            <a:off x="1220859" y="1268760"/>
            <a:ext cx="6945684" cy="480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ВАЖНЕЙШИЕ ВЫВОДЫ ИЗ АНАЛИЗА</a:t>
            </a:r>
          </a:p>
        </p:txBody>
      </p:sp>
      <p:sp>
        <p:nvSpPr>
          <p:cNvPr id="5" name="Shape 207">
            <a:extLst>
              <a:ext uri="{FF2B5EF4-FFF2-40B4-BE49-F238E27FC236}">
                <a16:creationId xmlns:a16="http://schemas.microsoft.com/office/drawing/2014/main" id="{ECE00BFB-F88B-4953-9FD7-A9E137A3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2177673"/>
            <a:ext cx="4572000" cy="11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2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 Оценка качества образовательной среды с использованием Шкалы </a:t>
            </a:r>
            <a:r>
              <a:rPr lang="en-US" altLang="ru-RU" sz="2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Book" pitchFamily="34" charset="0"/>
                <a:cs typeface="Times New Roman" panose="02020603050405020304" pitchFamily="18" charset="0"/>
                <a:sym typeface="Fedra Sans Pro Light" pitchFamily="34" charset="0"/>
              </a:rPr>
              <a:t>ECERS-R</a:t>
            </a:r>
            <a:endParaRPr lang="ru-RU" altLang="ru-RU" sz="22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Fedra Sans Pro Book" pitchFamily="34" charset="0"/>
              <a:cs typeface="Times New Roman" panose="02020603050405020304" pitchFamily="18" charset="0"/>
              <a:sym typeface="Fedra Sans Pro Light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4C6042-DFFF-48E8-B5BB-573B22D6869E}"/>
              </a:ext>
            </a:extLst>
          </p:cNvPr>
          <p:cNvSpPr/>
          <p:nvPr/>
        </p:nvSpPr>
        <p:spPr>
          <a:xfrm>
            <a:off x="4596335" y="57454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модель </a:t>
            </a:r>
          </a:p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характеристика образовательной среды в МДОУ № 25»</a:t>
            </a:r>
            <a:endParaRPr lang="ru-RU" sz="1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F545C-D504-4DD8-9B5B-B9D0F8192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63" t="31791" r="31100" b="17319"/>
          <a:stretch/>
        </p:blipFill>
        <p:spPr>
          <a:xfrm>
            <a:off x="32088" y="1733351"/>
            <a:ext cx="6949911" cy="47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7"/>
          <p:cNvSpPr>
            <a:spLocks noChangeArrowheads="1"/>
          </p:cNvSpPr>
          <p:nvPr/>
        </p:nvSpPr>
        <p:spPr bwMode="auto">
          <a:xfrm>
            <a:off x="971600" y="2060445"/>
            <a:ext cx="73567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ts val="3200"/>
              </a:lnSpc>
            </a:pPr>
            <a:r>
              <a:rPr lang="ru-RU" altLang="ru-RU" sz="3000" b="1" dirty="0">
                <a:solidFill>
                  <a:srgbClr val="C00000"/>
                </a:solidFill>
                <a:latin typeface="Fedra Sans Pro Book" pitchFamily="34" charset="0"/>
                <a:ea typeface="Fedra Sans Pro Book" pitchFamily="34" charset="0"/>
                <a:cs typeface="Fedra Sans Pro Light" pitchFamily="34" charset="0"/>
                <a:sym typeface="Fedra Sans Pro Light" pitchFamily="34" charset="0"/>
              </a:rPr>
              <a:t> </a:t>
            </a:r>
          </a:p>
        </p:txBody>
      </p:sp>
      <p:sp>
        <p:nvSpPr>
          <p:cNvPr id="9" name="Shape 207"/>
          <p:cNvSpPr>
            <a:spLocks noChangeArrowheads="1"/>
          </p:cNvSpPr>
          <p:nvPr/>
        </p:nvSpPr>
        <p:spPr bwMode="auto">
          <a:xfrm>
            <a:off x="1669966" y="5296952"/>
            <a:ext cx="7078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r"/>
            <a:endParaRPr lang="ru-RU" altLang="ru-RU" sz="2000" dirty="0">
              <a:solidFill>
                <a:prstClr val="black"/>
              </a:solidFill>
              <a:latin typeface="Calibri"/>
              <a:ea typeface="Fedra Sans Pro Book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567" y="1735740"/>
            <a:ext cx="7554866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Fedra Sans Pro Light" pitchFamily="34" charset="0"/>
                <a:cs typeface="Times New Roman" panose="02020603050405020304" pitchFamily="18" charset="0"/>
                <a:sym typeface="Calibri" pitchFamily="34" charset="0"/>
              </a:rPr>
              <a:t>КЛЮЧЕВАЯ ПРОБЛЕМА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CD49-A3F5-4EC3-A9C3-9C9D94269BBB}"/>
              </a:ext>
            </a:extLst>
          </p:cNvPr>
          <p:cNvSpPr/>
          <p:nvPr/>
        </p:nvSpPr>
        <p:spPr>
          <a:xfrm>
            <a:off x="395536" y="2485904"/>
            <a:ext cx="8352928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Преобладание в ДОУ догматической среды: строгое распределение и регламентация времени ребенка, ограничение игр и развлечений, недостаточные условия для развития личностного потенциала ребенка.</a:t>
            </a:r>
          </a:p>
          <a:p>
            <a:pPr indent="449580"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У большинства  детей нет возможности проявлять самостоятельность, активность, инициативность в образовательной и игровой деятельности.  Недостаточно времени на свободу и самостоятельную деятельность, нет времени отдохнуть и помечтать.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 Отсутствует свобода выбора, проявления активности, инициативности, самостоятельности в связи с четким определением границ  и высоким контролем.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6411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934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Fedra Sans Pro Book</vt:lpstr>
      <vt:lpstr>Segoe UI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Львовна Измайлова</dc:creator>
  <cp:lastModifiedBy>User</cp:lastModifiedBy>
  <cp:revision>36</cp:revision>
  <dcterms:created xsi:type="dcterms:W3CDTF">2019-11-11T06:42:03Z</dcterms:created>
  <dcterms:modified xsi:type="dcterms:W3CDTF">2020-01-17T07:21:42Z</dcterms:modified>
</cp:coreProperties>
</file>