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0" r:id="rId2"/>
    <p:sldId id="277" r:id="rId3"/>
    <p:sldId id="288" r:id="rId4"/>
    <p:sldId id="262" r:id="rId5"/>
    <p:sldId id="263" r:id="rId6"/>
    <p:sldId id="278" r:id="rId7"/>
    <p:sldId id="279" r:id="rId8"/>
    <p:sldId id="280" r:id="rId9"/>
    <p:sldId id="264" r:id="rId10"/>
    <p:sldId id="282" r:id="rId11"/>
    <p:sldId id="267" r:id="rId12"/>
    <p:sldId id="269" r:id="rId13"/>
    <p:sldId id="285" r:id="rId14"/>
    <p:sldId id="286" r:id="rId15"/>
    <p:sldId id="287" r:id="rId16"/>
    <p:sldId id="274" r:id="rId17"/>
    <p:sldId id="275" r:id="rId18"/>
    <p:sldId id="276" r:id="rId1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FFF"/>
    <a:srgbClr val="CCFFFF"/>
    <a:srgbClr val="9FD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4" autoAdjust="0"/>
    <p:restoredTop sz="89134" autoAdjust="0"/>
  </p:normalViewPr>
  <p:slideViewPr>
    <p:cSldViewPr>
      <p:cViewPr varScale="1">
        <p:scale>
          <a:sx n="61" d="100"/>
          <a:sy n="61" d="100"/>
        </p:scale>
        <p:origin x="12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1C672-E16A-400F-A2A4-F19A47A1B44E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D04EC-81F6-4DD5-B74A-D183818B3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13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5622-E367-4BD3-9D51-F888D832F0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99A3-F44D-4F82-B76C-164F933258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4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5622-E367-4BD3-9D51-F888D832F0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99A3-F44D-4F82-B76C-164F933258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7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5622-E367-4BD3-9D51-F888D832F0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99A3-F44D-4F82-B76C-164F933258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59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68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5622-E367-4BD3-9D51-F888D832F0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99A3-F44D-4F82-B76C-164F933258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20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5622-E367-4BD3-9D51-F888D832F0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99A3-F44D-4F82-B76C-164F933258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8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5622-E367-4BD3-9D51-F888D832F0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99A3-F44D-4F82-B76C-164F933258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5622-E367-4BD3-9D51-F888D832F0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99A3-F44D-4F82-B76C-164F933258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9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5622-E367-4BD3-9D51-F888D832F0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99A3-F44D-4F82-B76C-164F933258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6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5622-E367-4BD3-9D51-F888D832F0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99A3-F44D-4F82-B76C-164F933258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84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5622-E367-4BD3-9D51-F888D832F0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99A3-F44D-4F82-B76C-164F933258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8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5622-E367-4BD3-9D51-F888D832F0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99A3-F44D-4F82-B76C-164F933258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6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E5622-E367-4BD3-9D51-F888D832F0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099A3-F44D-4F82-B76C-164F933258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5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yardou025@yandex.r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mdou25.edu.yar.r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7"/>
          <p:cNvSpPr>
            <a:spLocks noChangeArrowheads="1"/>
          </p:cNvSpPr>
          <p:nvPr/>
        </p:nvSpPr>
        <p:spPr bwMode="auto">
          <a:xfrm>
            <a:off x="893618" y="2636912"/>
            <a:ext cx="735676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ru-RU" altLang="ru-RU" sz="3000" b="1" dirty="0">
                <a:solidFill>
                  <a:srgbClr val="C00000"/>
                </a:solidFill>
                <a:latin typeface="Fedra Sans Pro Book" pitchFamily="34" charset="0"/>
                <a:ea typeface="Fedra Sans Pro Book" pitchFamily="34" charset="0"/>
                <a:cs typeface="Fedra Sans Pro Light" pitchFamily="34" charset="0"/>
                <a:sym typeface="Fedra Sans Pro Light" pitchFamily="34" charset="0"/>
              </a:rPr>
              <a:t>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79DEC86-F0CE-4EBE-ACBA-D185B65C4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00" y="1439871"/>
            <a:ext cx="4821200" cy="3433258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rdArt 2">
            <a:extLst>
              <a:ext uri="{FF2B5EF4-FFF2-40B4-BE49-F238E27FC236}">
                <a16:creationId xmlns:a16="http://schemas.microsoft.com/office/drawing/2014/main" id="{4997E94E-821C-4B5D-ACDC-1C020C2EDE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616" y="4033079"/>
            <a:ext cx="7282195" cy="1555267"/>
          </a:xfrm>
          <a:custGeom>
            <a:avLst/>
            <a:gdLst>
              <a:gd name="connsiteX0" fmla="*/ 0 w 6840760"/>
              <a:gd name="connsiteY0" fmla="*/ 0 h 1123754"/>
              <a:gd name="connsiteX1" fmla="*/ 6840760 w 6840760"/>
              <a:gd name="connsiteY1" fmla="*/ 0 h 1123754"/>
              <a:gd name="connsiteX2" fmla="*/ 6840760 w 6840760"/>
              <a:gd name="connsiteY2" fmla="*/ 1123754 h 1123754"/>
              <a:gd name="connsiteX3" fmla="*/ 0 w 6840760"/>
              <a:gd name="connsiteY3" fmla="*/ 1123754 h 1123754"/>
              <a:gd name="connsiteX4" fmla="*/ 0 w 6840760"/>
              <a:gd name="connsiteY4" fmla="*/ 0 h 1123754"/>
              <a:gd name="connsiteX0" fmla="*/ 0 w 6840760"/>
              <a:gd name="connsiteY0" fmla="*/ 26 h 1123780"/>
              <a:gd name="connsiteX1" fmla="*/ 3477688 w 6840760"/>
              <a:gd name="connsiteY1" fmla="*/ 258856 h 1123780"/>
              <a:gd name="connsiteX2" fmla="*/ 6840760 w 6840760"/>
              <a:gd name="connsiteY2" fmla="*/ 26 h 1123780"/>
              <a:gd name="connsiteX3" fmla="*/ 6840760 w 6840760"/>
              <a:gd name="connsiteY3" fmla="*/ 1123780 h 1123780"/>
              <a:gd name="connsiteX4" fmla="*/ 0 w 6840760"/>
              <a:gd name="connsiteY4" fmla="*/ 1123780 h 1123780"/>
              <a:gd name="connsiteX5" fmla="*/ 0 w 6840760"/>
              <a:gd name="connsiteY5" fmla="*/ 26 h 1123780"/>
              <a:gd name="connsiteX0" fmla="*/ 0 w 6840760"/>
              <a:gd name="connsiteY0" fmla="*/ 26 h 1315146"/>
              <a:gd name="connsiteX1" fmla="*/ 3477688 w 6840760"/>
              <a:gd name="connsiteY1" fmla="*/ 258856 h 1315146"/>
              <a:gd name="connsiteX2" fmla="*/ 6840760 w 6840760"/>
              <a:gd name="connsiteY2" fmla="*/ 26 h 1315146"/>
              <a:gd name="connsiteX3" fmla="*/ 6840760 w 6840760"/>
              <a:gd name="connsiteY3" fmla="*/ 1123780 h 1315146"/>
              <a:gd name="connsiteX4" fmla="*/ 3461922 w 6840760"/>
              <a:gd name="connsiteY4" fmla="*/ 1315146 h 1315146"/>
              <a:gd name="connsiteX5" fmla="*/ 0 w 6840760"/>
              <a:gd name="connsiteY5" fmla="*/ 1123780 h 1315146"/>
              <a:gd name="connsiteX6" fmla="*/ 0 w 6840760"/>
              <a:gd name="connsiteY6" fmla="*/ 26 h 1315146"/>
              <a:gd name="connsiteX0" fmla="*/ 0 w 6888057"/>
              <a:gd name="connsiteY0" fmla="*/ 26 h 1315146"/>
              <a:gd name="connsiteX1" fmla="*/ 3524985 w 6888057"/>
              <a:gd name="connsiteY1" fmla="*/ 258856 h 1315146"/>
              <a:gd name="connsiteX2" fmla="*/ 6888057 w 6888057"/>
              <a:gd name="connsiteY2" fmla="*/ 26 h 1315146"/>
              <a:gd name="connsiteX3" fmla="*/ 6888057 w 6888057"/>
              <a:gd name="connsiteY3" fmla="*/ 1123780 h 1315146"/>
              <a:gd name="connsiteX4" fmla="*/ 3509219 w 6888057"/>
              <a:gd name="connsiteY4" fmla="*/ 1315146 h 1315146"/>
              <a:gd name="connsiteX5" fmla="*/ 47297 w 6888057"/>
              <a:gd name="connsiteY5" fmla="*/ 1123780 h 1315146"/>
              <a:gd name="connsiteX6" fmla="*/ 0 w 6888057"/>
              <a:gd name="connsiteY6" fmla="*/ 26 h 1315146"/>
              <a:gd name="connsiteX0" fmla="*/ 0 w 6888057"/>
              <a:gd name="connsiteY0" fmla="*/ 0 h 1315120"/>
              <a:gd name="connsiteX1" fmla="*/ 3524985 w 6888057"/>
              <a:gd name="connsiteY1" fmla="*/ 258830 h 1315120"/>
              <a:gd name="connsiteX2" fmla="*/ 6888057 w 6888057"/>
              <a:gd name="connsiteY2" fmla="*/ 0 h 1315120"/>
              <a:gd name="connsiteX3" fmla="*/ 6888057 w 6888057"/>
              <a:gd name="connsiteY3" fmla="*/ 1123754 h 1315120"/>
              <a:gd name="connsiteX4" fmla="*/ 3509219 w 6888057"/>
              <a:gd name="connsiteY4" fmla="*/ 1315120 h 1315120"/>
              <a:gd name="connsiteX5" fmla="*/ 47297 w 6888057"/>
              <a:gd name="connsiteY5" fmla="*/ 1123754 h 1315120"/>
              <a:gd name="connsiteX6" fmla="*/ 0 w 6888057"/>
              <a:gd name="connsiteY6" fmla="*/ 0 h 1315120"/>
              <a:gd name="connsiteX0" fmla="*/ 0 w 6888057"/>
              <a:gd name="connsiteY0" fmla="*/ 0 h 1315120"/>
              <a:gd name="connsiteX1" fmla="*/ 3524985 w 6888057"/>
              <a:gd name="connsiteY1" fmla="*/ 258830 h 1315120"/>
              <a:gd name="connsiteX2" fmla="*/ 5479910 w 6888057"/>
              <a:gd name="connsiteY2" fmla="*/ 211534 h 1315120"/>
              <a:gd name="connsiteX3" fmla="*/ 6888057 w 6888057"/>
              <a:gd name="connsiteY3" fmla="*/ 0 h 1315120"/>
              <a:gd name="connsiteX4" fmla="*/ 6888057 w 6888057"/>
              <a:gd name="connsiteY4" fmla="*/ 1123754 h 1315120"/>
              <a:gd name="connsiteX5" fmla="*/ 3509219 w 6888057"/>
              <a:gd name="connsiteY5" fmla="*/ 1315120 h 1315120"/>
              <a:gd name="connsiteX6" fmla="*/ 47297 w 6888057"/>
              <a:gd name="connsiteY6" fmla="*/ 1123754 h 1315120"/>
              <a:gd name="connsiteX7" fmla="*/ 0 w 6888057"/>
              <a:gd name="connsiteY7" fmla="*/ 0 h 1315120"/>
              <a:gd name="connsiteX0" fmla="*/ 0 w 6888057"/>
              <a:gd name="connsiteY0" fmla="*/ 0 h 1315120"/>
              <a:gd name="connsiteX1" fmla="*/ 3524985 w 6888057"/>
              <a:gd name="connsiteY1" fmla="*/ 384954 h 1315120"/>
              <a:gd name="connsiteX2" fmla="*/ 5479910 w 6888057"/>
              <a:gd name="connsiteY2" fmla="*/ 211534 h 1315120"/>
              <a:gd name="connsiteX3" fmla="*/ 6888057 w 6888057"/>
              <a:gd name="connsiteY3" fmla="*/ 0 h 1315120"/>
              <a:gd name="connsiteX4" fmla="*/ 6888057 w 6888057"/>
              <a:gd name="connsiteY4" fmla="*/ 1123754 h 1315120"/>
              <a:gd name="connsiteX5" fmla="*/ 3509219 w 6888057"/>
              <a:gd name="connsiteY5" fmla="*/ 1315120 h 1315120"/>
              <a:gd name="connsiteX6" fmla="*/ 47297 w 6888057"/>
              <a:gd name="connsiteY6" fmla="*/ 1123754 h 1315120"/>
              <a:gd name="connsiteX7" fmla="*/ 0 w 6888057"/>
              <a:gd name="connsiteY7" fmla="*/ 0 h 1315120"/>
              <a:gd name="connsiteX0" fmla="*/ 0 w 6888057"/>
              <a:gd name="connsiteY0" fmla="*/ 0 h 1315120"/>
              <a:gd name="connsiteX1" fmla="*/ 3524985 w 6888057"/>
              <a:gd name="connsiteY1" fmla="*/ 384954 h 1315120"/>
              <a:gd name="connsiteX2" fmla="*/ 5527206 w 6888057"/>
              <a:gd name="connsiteY2" fmla="*/ 258830 h 1315120"/>
              <a:gd name="connsiteX3" fmla="*/ 6888057 w 6888057"/>
              <a:gd name="connsiteY3" fmla="*/ 0 h 1315120"/>
              <a:gd name="connsiteX4" fmla="*/ 6888057 w 6888057"/>
              <a:gd name="connsiteY4" fmla="*/ 1123754 h 1315120"/>
              <a:gd name="connsiteX5" fmla="*/ 3509219 w 6888057"/>
              <a:gd name="connsiteY5" fmla="*/ 1315120 h 1315120"/>
              <a:gd name="connsiteX6" fmla="*/ 47297 w 6888057"/>
              <a:gd name="connsiteY6" fmla="*/ 1123754 h 1315120"/>
              <a:gd name="connsiteX7" fmla="*/ 0 w 6888057"/>
              <a:gd name="connsiteY7" fmla="*/ 0 h 1315120"/>
              <a:gd name="connsiteX0" fmla="*/ 0 w 6951119"/>
              <a:gd name="connsiteY0" fmla="*/ 331076 h 1646196"/>
              <a:gd name="connsiteX1" fmla="*/ 3524985 w 6951119"/>
              <a:gd name="connsiteY1" fmla="*/ 716030 h 1646196"/>
              <a:gd name="connsiteX2" fmla="*/ 5527206 w 6951119"/>
              <a:gd name="connsiteY2" fmla="*/ 589906 h 1646196"/>
              <a:gd name="connsiteX3" fmla="*/ 6951119 w 6951119"/>
              <a:gd name="connsiteY3" fmla="*/ 0 h 1646196"/>
              <a:gd name="connsiteX4" fmla="*/ 6888057 w 6951119"/>
              <a:gd name="connsiteY4" fmla="*/ 1454830 h 1646196"/>
              <a:gd name="connsiteX5" fmla="*/ 3509219 w 6951119"/>
              <a:gd name="connsiteY5" fmla="*/ 1646196 h 1646196"/>
              <a:gd name="connsiteX6" fmla="*/ 47297 w 6951119"/>
              <a:gd name="connsiteY6" fmla="*/ 1454830 h 1646196"/>
              <a:gd name="connsiteX7" fmla="*/ 0 w 6951119"/>
              <a:gd name="connsiteY7" fmla="*/ 331076 h 1646196"/>
              <a:gd name="connsiteX0" fmla="*/ 0 w 7156071"/>
              <a:gd name="connsiteY0" fmla="*/ 47297 h 1646196"/>
              <a:gd name="connsiteX1" fmla="*/ 3729937 w 7156071"/>
              <a:gd name="connsiteY1" fmla="*/ 716030 h 1646196"/>
              <a:gd name="connsiteX2" fmla="*/ 5732158 w 7156071"/>
              <a:gd name="connsiteY2" fmla="*/ 589906 h 1646196"/>
              <a:gd name="connsiteX3" fmla="*/ 7156071 w 7156071"/>
              <a:gd name="connsiteY3" fmla="*/ 0 h 1646196"/>
              <a:gd name="connsiteX4" fmla="*/ 7093009 w 7156071"/>
              <a:gd name="connsiteY4" fmla="*/ 1454830 h 1646196"/>
              <a:gd name="connsiteX5" fmla="*/ 3714171 w 7156071"/>
              <a:gd name="connsiteY5" fmla="*/ 1646196 h 1646196"/>
              <a:gd name="connsiteX6" fmla="*/ 252249 w 7156071"/>
              <a:gd name="connsiteY6" fmla="*/ 1454830 h 1646196"/>
              <a:gd name="connsiteX7" fmla="*/ 0 w 7156071"/>
              <a:gd name="connsiteY7" fmla="*/ 47297 h 1646196"/>
              <a:gd name="connsiteX0" fmla="*/ 0 w 7156071"/>
              <a:gd name="connsiteY0" fmla="*/ 47297 h 1646196"/>
              <a:gd name="connsiteX1" fmla="*/ 3729937 w 7156071"/>
              <a:gd name="connsiteY1" fmla="*/ 716030 h 1646196"/>
              <a:gd name="connsiteX2" fmla="*/ 5732158 w 7156071"/>
              <a:gd name="connsiteY2" fmla="*/ 589906 h 1646196"/>
              <a:gd name="connsiteX3" fmla="*/ 7156071 w 7156071"/>
              <a:gd name="connsiteY3" fmla="*/ 0 h 1646196"/>
              <a:gd name="connsiteX4" fmla="*/ 7093009 w 7156071"/>
              <a:gd name="connsiteY4" fmla="*/ 1454830 h 1646196"/>
              <a:gd name="connsiteX5" fmla="*/ 3714171 w 7156071"/>
              <a:gd name="connsiteY5" fmla="*/ 1646196 h 1646196"/>
              <a:gd name="connsiteX6" fmla="*/ 220718 w 7156071"/>
              <a:gd name="connsiteY6" fmla="*/ 1155285 h 1646196"/>
              <a:gd name="connsiteX7" fmla="*/ 0 w 7156071"/>
              <a:gd name="connsiteY7" fmla="*/ 47297 h 1646196"/>
              <a:gd name="connsiteX0" fmla="*/ 0 w 7282195"/>
              <a:gd name="connsiteY0" fmla="*/ 47297 h 1646196"/>
              <a:gd name="connsiteX1" fmla="*/ 3729937 w 7282195"/>
              <a:gd name="connsiteY1" fmla="*/ 716030 h 1646196"/>
              <a:gd name="connsiteX2" fmla="*/ 5732158 w 7282195"/>
              <a:gd name="connsiteY2" fmla="*/ 589906 h 1646196"/>
              <a:gd name="connsiteX3" fmla="*/ 7156071 w 7282195"/>
              <a:gd name="connsiteY3" fmla="*/ 0 h 1646196"/>
              <a:gd name="connsiteX4" fmla="*/ 7282195 w 7282195"/>
              <a:gd name="connsiteY4" fmla="*/ 1249878 h 1646196"/>
              <a:gd name="connsiteX5" fmla="*/ 3714171 w 7282195"/>
              <a:gd name="connsiteY5" fmla="*/ 1646196 h 1646196"/>
              <a:gd name="connsiteX6" fmla="*/ 220718 w 7282195"/>
              <a:gd name="connsiteY6" fmla="*/ 1155285 h 1646196"/>
              <a:gd name="connsiteX7" fmla="*/ 0 w 7282195"/>
              <a:gd name="connsiteY7" fmla="*/ 47297 h 1646196"/>
              <a:gd name="connsiteX0" fmla="*/ 0 w 7282195"/>
              <a:gd name="connsiteY0" fmla="*/ 47297 h 1646196"/>
              <a:gd name="connsiteX1" fmla="*/ 3729937 w 7282195"/>
              <a:gd name="connsiteY1" fmla="*/ 716030 h 1646196"/>
              <a:gd name="connsiteX2" fmla="*/ 5732158 w 7282195"/>
              <a:gd name="connsiteY2" fmla="*/ 589906 h 1646196"/>
              <a:gd name="connsiteX3" fmla="*/ 7156071 w 7282195"/>
              <a:gd name="connsiteY3" fmla="*/ 0 h 1646196"/>
              <a:gd name="connsiteX4" fmla="*/ 7282195 w 7282195"/>
              <a:gd name="connsiteY4" fmla="*/ 1249878 h 1646196"/>
              <a:gd name="connsiteX5" fmla="*/ 3714171 w 7282195"/>
              <a:gd name="connsiteY5" fmla="*/ 1646196 h 1646196"/>
              <a:gd name="connsiteX6" fmla="*/ 220718 w 7282195"/>
              <a:gd name="connsiteY6" fmla="*/ 1155285 h 1646196"/>
              <a:gd name="connsiteX7" fmla="*/ 0 w 7282195"/>
              <a:gd name="connsiteY7" fmla="*/ 47297 h 1646196"/>
              <a:gd name="connsiteX0" fmla="*/ 0 w 7282195"/>
              <a:gd name="connsiteY0" fmla="*/ 47297 h 1646196"/>
              <a:gd name="connsiteX1" fmla="*/ 3729937 w 7282195"/>
              <a:gd name="connsiteY1" fmla="*/ 716030 h 1646196"/>
              <a:gd name="connsiteX2" fmla="*/ 5732158 w 7282195"/>
              <a:gd name="connsiteY2" fmla="*/ 589906 h 1646196"/>
              <a:gd name="connsiteX3" fmla="*/ 7156071 w 7282195"/>
              <a:gd name="connsiteY3" fmla="*/ 0 h 1646196"/>
              <a:gd name="connsiteX4" fmla="*/ 7282195 w 7282195"/>
              <a:gd name="connsiteY4" fmla="*/ 1076457 h 1646196"/>
              <a:gd name="connsiteX5" fmla="*/ 3714171 w 7282195"/>
              <a:gd name="connsiteY5" fmla="*/ 1646196 h 1646196"/>
              <a:gd name="connsiteX6" fmla="*/ 220718 w 7282195"/>
              <a:gd name="connsiteY6" fmla="*/ 1155285 h 1646196"/>
              <a:gd name="connsiteX7" fmla="*/ 0 w 7282195"/>
              <a:gd name="connsiteY7" fmla="*/ 47297 h 164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2195" h="1646196">
                <a:moveTo>
                  <a:pt x="0" y="47297"/>
                </a:moveTo>
                <a:cubicBezTo>
                  <a:pt x="1159229" y="217657"/>
                  <a:pt x="2570708" y="719091"/>
                  <a:pt x="3729937" y="716030"/>
                </a:cubicBezTo>
                <a:cubicBezTo>
                  <a:pt x="4365813" y="668734"/>
                  <a:pt x="5096282" y="637202"/>
                  <a:pt x="5732158" y="589906"/>
                </a:cubicBezTo>
                <a:lnTo>
                  <a:pt x="7156071" y="0"/>
                </a:lnTo>
                <a:lnTo>
                  <a:pt x="7282195" y="1076457"/>
                </a:lnTo>
                <a:cubicBezTo>
                  <a:pt x="6282040" y="1203309"/>
                  <a:pt x="4840450" y="1645469"/>
                  <a:pt x="3714171" y="1646196"/>
                </a:cubicBezTo>
                <a:lnTo>
                  <a:pt x="220718" y="1155285"/>
                </a:lnTo>
                <a:lnTo>
                  <a:pt x="0" y="47297"/>
                </a:lnTo>
                <a:close/>
              </a:path>
            </a:pathLst>
          </a:cu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fromWordArt="1">
            <a:prstTxWarp prst="textWave4">
              <a:avLst>
                <a:gd name="adj1" fmla="val 12500"/>
                <a:gd name="adj2" fmla="val 216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0">
              <a:buNone/>
            </a:pPr>
            <a:r>
              <a:rPr lang="ru-RU" sz="500" b="1" kern="10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500" b="1" kern="10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ru-RU" sz="500" b="1" kern="10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-детство»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80A8FD7-C6E9-4F2B-90AE-DAE8CC2C40F3}"/>
              </a:ext>
            </a:extLst>
          </p:cNvPr>
          <p:cNvSpPr/>
          <p:nvPr/>
        </p:nvSpPr>
        <p:spPr>
          <a:xfrm>
            <a:off x="6363326" y="1429862"/>
            <a:ext cx="33301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>
                <a:ln/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65D4E3-A96F-4A47-9138-490610864D7B}"/>
              </a:ext>
            </a:extLst>
          </p:cNvPr>
          <p:cNvSpPr/>
          <p:nvPr/>
        </p:nvSpPr>
        <p:spPr>
          <a:xfrm>
            <a:off x="664374" y="5345346"/>
            <a:ext cx="7819867" cy="10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творческой образовательной среды и развитие личностного потенциала участников образовательного процесса 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МДОУ «Детский сад </a:t>
            </a:r>
            <a:r>
              <a:rPr lang="ru-RU" b="1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endParaRPr lang="ru-RU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0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7"/>
          <p:cNvSpPr>
            <a:spLocks noChangeArrowheads="1"/>
          </p:cNvSpPr>
          <p:nvPr/>
        </p:nvSpPr>
        <p:spPr bwMode="auto">
          <a:xfrm>
            <a:off x="971600" y="2060445"/>
            <a:ext cx="735676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ru-RU" altLang="ru-RU" sz="3000" b="1" dirty="0">
                <a:solidFill>
                  <a:srgbClr val="C00000"/>
                </a:solidFill>
                <a:latin typeface="Fedra Sans Pro Book" pitchFamily="34" charset="0"/>
                <a:ea typeface="Fedra Sans Pro Book" pitchFamily="34" charset="0"/>
                <a:cs typeface="Fedra Sans Pro Light" pitchFamily="34" charset="0"/>
                <a:sym typeface="Fedra Sans Pro Light" pitchFamily="34" charset="0"/>
              </a:rPr>
              <a:t> </a:t>
            </a:r>
          </a:p>
        </p:txBody>
      </p:sp>
      <p:sp>
        <p:nvSpPr>
          <p:cNvPr id="9" name="Shape 207"/>
          <p:cNvSpPr>
            <a:spLocks noChangeArrowheads="1"/>
          </p:cNvSpPr>
          <p:nvPr/>
        </p:nvSpPr>
        <p:spPr bwMode="auto">
          <a:xfrm>
            <a:off x="1669966" y="5296952"/>
            <a:ext cx="70784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r"/>
            <a:endParaRPr lang="ru-RU" altLang="ru-RU" sz="2000" dirty="0">
              <a:solidFill>
                <a:prstClr val="black"/>
              </a:solidFill>
              <a:latin typeface="Calibri"/>
              <a:ea typeface="Fedra Sans Pro Book" pitchFamily="34" charset="0"/>
              <a:cs typeface="Fedra Sans Pro Light" pitchFamily="34" charset="0"/>
              <a:sym typeface="Fedra Sans Pro Ligh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4567" y="1735740"/>
            <a:ext cx="7554866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32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КЛЮЧЕВАЯ ПРОБЛЕМА ПРОЕКТА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97CD49-A3F5-4EC3-A9C3-9C9D94269BBB}"/>
              </a:ext>
            </a:extLst>
          </p:cNvPr>
          <p:cNvSpPr/>
          <p:nvPr/>
        </p:nvSpPr>
        <p:spPr>
          <a:xfrm>
            <a:off x="395536" y="2485904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algn="just">
              <a:spcAft>
                <a:spcPts val="0"/>
              </a:spcAft>
              <a:buClr>
                <a:srgbClr val="000000"/>
              </a:buClr>
              <a:tabLst>
                <a:tab pos="71437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Для изменения развивающей среды в сторону творческой необходима смена образовательной концепции и модернизация ООП, где акцент будет сделан в воспитании свободного, активного и самостоятельного ребенка.</a:t>
            </a:r>
          </a:p>
          <a:p>
            <a:pPr marL="266700" lvl="0" algn="just">
              <a:spcAft>
                <a:spcPts val="0"/>
              </a:spcAft>
              <a:buClr>
                <a:srgbClr val="000000"/>
              </a:buClr>
              <a:tabLst>
                <a:tab pos="71437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4. </a:t>
            </a:r>
            <a:r>
              <a:rPr lang="ru-RU" sz="2400" i="1" dirty="0">
                <a:latin typeface="Times New Roman"/>
                <a:ea typeface="Times New Roman"/>
              </a:rPr>
              <a:t>Необходима программа, которая в целом будет ориентирована на ребенка (как того описывает ФГОС ДО), а не на систему.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64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7"/>
          <p:cNvSpPr>
            <a:spLocks noChangeArrowheads="1"/>
          </p:cNvSpPr>
          <p:nvPr/>
        </p:nvSpPr>
        <p:spPr bwMode="auto">
          <a:xfrm>
            <a:off x="971600" y="2060445"/>
            <a:ext cx="735676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ru-RU" altLang="ru-RU" sz="3000" b="1" dirty="0">
                <a:solidFill>
                  <a:srgbClr val="C00000"/>
                </a:solidFill>
                <a:latin typeface="Fedra Sans Pro Book" pitchFamily="34" charset="0"/>
                <a:ea typeface="Fedra Sans Pro Book" pitchFamily="34" charset="0"/>
                <a:cs typeface="Fedra Sans Pro Light" pitchFamily="34" charset="0"/>
                <a:sym typeface="Fedra Sans Pro Light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17868" y="1524914"/>
            <a:ext cx="3508268" cy="5355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32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ЦЕЛИ ПРОЕКТА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DD1E7C2-D51C-4C30-A158-468A8FDDB9FC}"/>
              </a:ext>
            </a:extLst>
          </p:cNvPr>
          <p:cNvSpPr/>
          <p:nvPr/>
        </p:nvSpPr>
        <p:spPr>
          <a:xfrm>
            <a:off x="258857" y="1932145"/>
            <a:ext cx="8712968" cy="771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творческой образовательной среды дошкольной организации для развития личностного потенциала каждого ребёнка.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3EF206-DFF3-4EC2-90CE-6482E9FD7203}"/>
              </a:ext>
            </a:extLst>
          </p:cNvPr>
          <p:cNvSpPr/>
          <p:nvPr/>
        </p:nvSpPr>
        <p:spPr>
          <a:xfrm>
            <a:off x="269124" y="2850209"/>
            <a:ext cx="1847420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14350" indent="-514350">
              <a:spcAft>
                <a:spcPts val="1000"/>
              </a:spcAft>
            </a:pPr>
            <a:r>
              <a:rPr lang="ru-RU" b="1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Главные цели:</a:t>
            </a:r>
            <a:endParaRPr lang="ru-RU" b="1" dirty="0">
              <a:ln>
                <a:solidFill>
                  <a:srgbClr val="00B050"/>
                </a:solidFill>
              </a:ln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3BF7FA0-E35D-4D7F-90F9-72892919EB4F}"/>
              </a:ext>
            </a:extLst>
          </p:cNvPr>
          <p:cNvSpPr/>
          <p:nvPr/>
        </p:nvSpPr>
        <p:spPr>
          <a:xfrm>
            <a:off x="257535" y="3162670"/>
            <a:ext cx="412388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8913" indent="-188913"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ООП ДОУ</a:t>
            </a:r>
          </a:p>
          <a:p>
            <a:pPr marL="188913" indent="-188913"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технологий (и их дальнейшее применение) организации образовательного процесса с учетом баланса инициативы взрослого и инициативы детей.</a:t>
            </a:r>
          </a:p>
          <a:p>
            <a:pPr marL="188913" indent="-188913"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условий организации образовательного процесса</a:t>
            </a:r>
          </a:p>
          <a:p>
            <a:pPr marL="188913" indent="-188913"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взаимодействия всех участников ВОП</a:t>
            </a:r>
          </a:p>
          <a:p>
            <a:pPr marL="188913" indent="-188913"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условий, способствующих развитию личностного потенциала каждого ребенка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76F4B81-E2E4-4C65-86F9-15DA91D61C3F}"/>
              </a:ext>
            </a:extLst>
          </p:cNvPr>
          <p:cNvSpPr/>
          <p:nvPr/>
        </p:nvSpPr>
        <p:spPr>
          <a:xfrm>
            <a:off x="4884854" y="2869236"/>
            <a:ext cx="3443510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14350" indent="-514350">
              <a:spcAft>
                <a:spcPts val="1000"/>
              </a:spcAft>
            </a:pPr>
            <a:r>
              <a:rPr lang="ru-RU" b="1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Промежуточные цели: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F12C544-6FCB-48F9-BEAE-661314611448}"/>
              </a:ext>
            </a:extLst>
          </p:cNvPr>
          <p:cNvSpPr/>
          <p:nvPr/>
        </p:nvSpPr>
        <p:spPr>
          <a:xfrm>
            <a:off x="4362202" y="3233800"/>
            <a:ext cx="4439708" cy="366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5488" indent="-188913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Разработка ООП ДОУ, направленная на развитие личностного потенциала.</a:t>
            </a:r>
          </a:p>
          <a:p>
            <a:pPr marL="725488" indent="-188913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Внедрение новых дополнительных занятий</a:t>
            </a:r>
          </a:p>
          <a:p>
            <a:pPr marL="725488" indent="-188913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Изменение модели образовательного процесса</a:t>
            </a:r>
          </a:p>
          <a:p>
            <a:pPr marL="725488" indent="-188913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Модернизация помещения зимнего сада</a:t>
            </a:r>
          </a:p>
          <a:p>
            <a:pPr marL="725488" indent="-188913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Реорганизация холлов</a:t>
            </a:r>
          </a:p>
          <a:p>
            <a:pPr marL="725488" indent="-188913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Реорганизация помещений групп</a:t>
            </a:r>
          </a:p>
          <a:p>
            <a:pPr marL="725488" indent="-188913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Создание электронной библиотеки</a:t>
            </a:r>
          </a:p>
          <a:p>
            <a:pPr marL="725488" indent="-188913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Создание ПОС</a:t>
            </a:r>
          </a:p>
          <a:p>
            <a:pPr marL="725488" indent="-188913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Создание «Совета родителей»</a:t>
            </a:r>
          </a:p>
          <a:p>
            <a:pPr marL="514350" indent="-514350" algn="just">
              <a:spcAft>
                <a:spcPts val="1000"/>
              </a:spcAft>
              <a:buFont typeface="+mj-lt"/>
              <a:buAutoNum type="arabicPeriod"/>
            </a:pP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spcAft>
                <a:spcPts val="1000"/>
              </a:spcAft>
              <a:buFont typeface="+mj-lt"/>
              <a:buAutoNum type="arabicPeriod"/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64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7"/>
          <p:cNvSpPr>
            <a:spLocks noChangeArrowheads="1"/>
          </p:cNvSpPr>
          <p:nvPr/>
        </p:nvSpPr>
        <p:spPr bwMode="auto">
          <a:xfrm>
            <a:off x="971600" y="2060445"/>
            <a:ext cx="735676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ru-RU" altLang="ru-RU" sz="3000" b="1" dirty="0">
                <a:solidFill>
                  <a:srgbClr val="C00000"/>
                </a:solidFill>
                <a:latin typeface="Fedra Sans Pro Book" pitchFamily="34" charset="0"/>
                <a:ea typeface="Fedra Sans Pro Book" pitchFamily="34" charset="0"/>
                <a:cs typeface="Fedra Sans Pro Light" pitchFamily="34" charset="0"/>
                <a:sym typeface="Fedra Sans Pro Light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5506" y="1627506"/>
            <a:ext cx="8568952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32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ПЛАНИРУЕМЫЕ РЕЗУЛЬТАТЫ ПРОЕКТА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4EC932-3FD5-421E-A169-55810B60971D}"/>
              </a:ext>
            </a:extLst>
          </p:cNvPr>
          <p:cNvSpPr/>
          <p:nvPr/>
        </p:nvSpPr>
        <p:spPr>
          <a:xfrm>
            <a:off x="405063" y="2265629"/>
            <a:ext cx="83434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Разработана Программа развития ДОУ.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Преобладание творческой среды как образовательной модели в ДОУ.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Разработана ООП, направленная на развитие личностного потенциала ребенка.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Мотивированные и компетентные педагоги, заинтересованные в развитии личностного потенциала ребенка.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Наличие возможностей у ребенка проявлять самостоятельность, активность, инициативность.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Активное взаимодействие ДОУ и родителей.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Эффективное и активное взаимодействие с социальными партнерами. </a:t>
            </a:r>
          </a:p>
        </p:txBody>
      </p:sp>
    </p:spTree>
    <p:extLst>
      <p:ext uri="{BB962C8B-B14F-4D97-AF65-F5344CB8AC3E}">
        <p14:creationId xmlns:p14="http://schemas.microsoft.com/office/powerpoint/2010/main" val="272366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7"/>
          <p:cNvSpPr>
            <a:spLocks noChangeArrowheads="1"/>
          </p:cNvSpPr>
          <p:nvPr/>
        </p:nvSpPr>
        <p:spPr bwMode="auto">
          <a:xfrm>
            <a:off x="971600" y="2060445"/>
            <a:ext cx="735676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ru-RU" altLang="ru-RU" sz="3000" b="1" dirty="0">
                <a:solidFill>
                  <a:srgbClr val="C00000"/>
                </a:solidFill>
                <a:latin typeface="Fedra Sans Pro Book" pitchFamily="34" charset="0"/>
                <a:ea typeface="Fedra Sans Pro Book" pitchFamily="34" charset="0"/>
                <a:cs typeface="Fedra Sans Pro Light" pitchFamily="34" charset="0"/>
                <a:sym typeface="Fedra Sans Pro Light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4648" y="1365896"/>
            <a:ext cx="8554704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32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ОБРАЗ ЖЕЛАЕМОГО СОСТОЯНИЯ ОО (по формуле «3»+«2»)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F35FA926-7374-4D71-B0ED-6267BAD66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556501"/>
              </p:ext>
            </p:extLst>
          </p:nvPr>
        </p:nvGraphicFramePr>
        <p:xfrm>
          <a:off x="409784" y="2470814"/>
          <a:ext cx="8324432" cy="4297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9326">
                  <a:extLst>
                    <a:ext uri="{9D8B030D-6E8A-4147-A177-3AD203B41FA5}">
                      <a16:colId xmlns:a16="http://schemas.microsoft.com/office/drawing/2014/main" val="1313562904"/>
                    </a:ext>
                  </a:extLst>
                </a:gridCol>
                <a:gridCol w="6215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8870">
                <a:tc>
                  <a:txBody>
                    <a:bodyPr/>
                    <a:lstStyle/>
                    <a:p>
                      <a:pPr marL="30163" marR="0" lvl="0" indent="-301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Образовательная подсистема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Модернизация ООП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Расширение спектра дополнительных образовательных услуг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42762775"/>
                  </a:ext>
                </a:extLst>
              </a:tr>
              <a:tr h="112190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Организационная подсистема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266700" algn="l"/>
                        </a:tabLst>
                        <a:defRPr/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Разработка и реализация инновационной модели организации</a:t>
                      </a:r>
                      <a:r>
                        <a:rPr lang="ru-RU" sz="24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образовательного процесса в ДОУ 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404299"/>
                  </a:ext>
                </a:extLst>
              </a:tr>
              <a:tr h="1121903">
                <a:tc>
                  <a:txBody>
                    <a:bodyPr/>
                    <a:lstStyle/>
                    <a:p>
                      <a:pPr marL="30163" marR="0" lvl="0" indent="-301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РППС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Изменение функциональности зимнего сада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Изменение функциональности холлов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Преобразование развивающей предметно-пространственной среды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931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664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7"/>
          <p:cNvSpPr>
            <a:spLocks noChangeArrowheads="1"/>
          </p:cNvSpPr>
          <p:nvPr/>
        </p:nvSpPr>
        <p:spPr bwMode="auto">
          <a:xfrm>
            <a:off x="971600" y="2060445"/>
            <a:ext cx="735676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ru-RU" altLang="ru-RU" sz="3000" b="1" dirty="0">
                <a:solidFill>
                  <a:srgbClr val="C00000"/>
                </a:solidFill>
                <a:latin typeface="Fedra Sans Pro Book" pitchFamily="34" charset="0"/>
                <a:ea typeface="Fedra Sans Pro Book" pitchFamily="34" charset="0"/>
                <a:cs typeface="Fedra Sans Pro Light" pitchFamily="34" charset="0"/>
                <a:sym typeface="Fedra Sans Pro Light" pitchFamily="34" charset="0"/>
              </a:rPr>
              <a:t> 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F35FA926-7374-4D71-B0ED-6267BAD66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460578"/>
              </p:ext>
            </p:extLst>
          </p:nvPr>
        </p:nvGraphicFramePr>
        <p:xfrm>
          <a:off x="409784" y="2924944"/>
          <a:ext cx="8324432" cy="3487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9326">
                  <a:extLst>
                    <a:ext uri="{9D8B030D-6E8A-4147-A177-3AD203B41FA5}">
                      <a16:colId xmlns:a16="http://schemas.microsoft.com/office/drawing/2014/main" val="1313562904"/>
                    </a:ext>
                  </a:extLst>
                </a:gridCol>
                <a:gridCol w="6215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043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Ресурсное обеспечение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Педагогический коллектив ДОУ активно включён в реализацию проекта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Развитие материально-технической базы 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Единое образовательное пространство для взрослых «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PRO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-детей»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35404299"/>
                  </a:ext>
                </a:extLst>
              </a:tr>
              <a:tr h="1567120">
                <a:tc>
                  <a:txBody>
                    <a:bodyPr/>
                    <a:lstStyle/>
                    <a:p>
                      <a:pPr marL="30163" marR="0" lvl="0" indent="-301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Управление ДОУ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Созданы ПОС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 структуре Совета родителей выделены два подразделения: Совет отцов и Совет матерей.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04701659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4206429-9A29-4A5C-B0EB-EDDD8B7238CD}"/>
              </a:ext>
            </a:extLst>
          </p:cNvPr>
          <p:cNvSpPr/>
          <p:nvPr/>
        </p:nvSpPr>
        <p:spPr>
          <a:xfrm>
            <a:off x="294648" y="1571080"/>
            <a:ext cx="8554704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32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ОБРАЗ ЖЕЛАЕМОГО СОСТОЯНИЯ ОО (по формуле «3»+«2»)</a:t>
            </a:r>
          </a:p>
        </p:txBody>
      </p:sp>
    </p:spTree>
    <p:extLst>
      <p:ext uri="{BB962C8B-B14F-4D97-AF65-F5344CB8AC3E}">
        <p14:creationId xmlns:p14="http://schemas.microsoft.com/office/powerpoint/2010/main" val="2723664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74FAA49-EBA9-4EBA-BE49-8DAB381156AF}"/>
              </a:ext>
            </a:extLst>
          </p:cNvPr>
          <p:cNvSpPr/>
          <p:nvPr/>
        </p:nvSpPr>
        <p:spPr>
          <a:xfrm>
            <a:off x="215516" y="2420888"/>
            <a:ext cx="8712968" cy="4218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всех участников образовательных отношений скоординирована, согласована и направлена на достижение единых целей. </a:t>
            </a:r>
            <a:endParaRPr lang="ru-RU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 осознанно реализуют единую образовательную стратегию</a:t>
            </a:r>
            <a:endParaRPr lang="ru-RU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Уход от комплексно-тематического планирования образовательной деятельности к организации образовательной деятельности в форме проектов.</a:t>
            </a:r>
            <a:endParaRPr lang="ru-RU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Возможности реализации творческих замыслов ребёнка. Выбор деятельности, исходя из интересов ребенка.</a:t>
            </a:r>
            <a:endParaRPr lang="ru-RU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Отмена «сетки занятий».</a:t>
            </a:r>
            <a:endParaRPr lang="ru-RU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формирования у воспитанников детского сада таких личностных качеств как – самостоятельность, активность, инициативность, любознательность и открытость.</a:t>
            </a:r>
            <a:endParaRPr lang="ru-RU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Среда стимулирует познавательно-исследовательский интерес ребёнка.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Среда группы спроектирована совместно с детьми и родителями и всем участникам ВОП в ней комфортно. Исключение ригидности (жесткости) зонирования, лабильность границ (использование возможностей модульной системы "КУБРИК").</a:t>
            </a:r>
            <a:endParaRPr lang="ru-RU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Тесная связь с внешним социумом, партнерами и положительное взаимовлияние.</a:t>
            </a:r>
            <a:endParaRPr lang="ru-RU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Максимальная информированность родителей о жизни детского сада, о реализации внутренних и внешних проектов.</a:t>
            </a:r>
            <a:endParaRPr lang="ru-RU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Увеличена функциональность холлов ДОУ, зимнего сада.</a:t>
            </a:r>
            <a:endParaRPr lang="ru-RU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Высокая активность участников образовательного процесса в планировании и осуществлении мероприятий.</a:t>
            </a:r>
            <a:endParaRPr lang="ru-RU" sz="13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2377EC-5E82-41CC-921D-BB855BE4C9AE}"/>
              </a:ext>
            </a:extLst>
          </p:cNvPr>
          <p:cNvSpPr/>
          <p:nvPr/>
        </p:nvSpPr>
        <p:spPr>
          <a:xfrm>
            <a:off x="442474" y="1177332"/>
            <a:ext cx="8259052" cy="13388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30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ГЛАВНЫЕ РЕЗУЛЬТАТЫ ЖИЗНЕ-ДЕЯТЕЛЬНОСТИ ОО ПО РЕАЛИЗАЦИИ 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942109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7"/>
          <p:cNvSpPr>
            <a:spLocks noChangeArrowheads="1"/>
          </p:cNvSpPr>
          <p:nvPr/>
        </p:nvSpPr>
        <p:spPr bwMode="auto">
          <a:xfrm>
            <a:off x="893618" y="1412776"/>
            <a:ext cx="7356764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32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</a:rPr>
              <a:t>РИСКИ ПРОЕКТА И СПОСОБЫ ИХ МИНИМИЗАЦИИ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840F312-898D-43D2-871D-9824CC90D8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75173"/>
              </p:ext>
            </p:extLst>
          </p:nvPr>
        </p:nvGraphicFramePr>
        <p:xfrm>
          <a:off x="467544" y="2293513"/>
          <a:ext cx="8208911" cy="41452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051899">
                  <a:extLst>
                    <a:ext uri="{9D8B030D-6E8A-4147-A177-3AD203B41FA5}">
                      <a16:colId xmlns:a16="http://schemas.microsoft.com/office/drawing/2014/main" val="871573062"/>
                    </a:ext>
                  </a:extLst>
                </a:gridCol>
                <a:gridCol w="1304516">
                  <a:extLst>
                    <a:ext uri="{9D8B030D-6E8A-4147-A177-3AD203B41FA5}">
                      <a16:colId xmlns:a16="http://schemas.microsoft.com/office/drawing/2014/main" val="2108863831"/>
                    </a:ext>
                  </a:extLst>
                </a:gridCol>
                <a:gridCol w="3852496">
                  <a:extLst>
                    <a:ext uri="{9D8B030D-6E8A-4147-A177-3AD203B41FA5}">
                      <a16:colId xmlns:a16="http://schemas.microsoft.com/office/drawing/2014/main" val="3175720839"/>
                    </a:ext>
                  </a:extLst>
                </a:gridCol>
              </a:tblGrid>
              <a:tr h="17483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Возможные риски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7" marR="473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7" marR="473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компенсации риска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7" marR="47357" marT="0" marB="0"/>
                </a:tc>
                <a:extLst>
                  <a:ext uri="{0D108BD9-81ED-4DB2-BD59-A6C34878D82A}">
                    <a16:rowId xmlns:a16="http://schemas.microsoft.com/office/drawing/2014/main" val="926698158"/>
                  </a:ext>
                </a:extLst>
              </a:tr>
              <a:tr h="773463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мотивации у педагогов и их сопротивление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7" marR="473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степень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7" marR="47357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Обучение, тренинги, внешний стимул в виде поощрения (благодарственные письма, грамоты), участие к конкурсах для повышения квалификации и аттестации педагогов (портфолио), обмен опытом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7" marR="47357" marT="0" marB="0"/>
                </a:tc>
                <a:extLst>
                  <a:ext uri="{0D108BD9-81ED-4DB2-BD59-A6C34878D82A}">
                    <a16:rowId xmlns:a16="http://schemas.microsoft.com/office/drawing/2014/main" val="1235283494"/>
                  </a:ext>
                </a:extLst>
              </a:tr>
              <a:tr h="545999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Сопротивление родителей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7" marR="473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 степень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7" marR="47357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родителей о преимуществах  и изменениях новой ООП ДОУ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7" marR="47357" marT="0" marB="0"/>
                </a:tc>
                <a:extLst>
                  <a:ext uri="{0D108BD9-81ED-4DB2-BD59-A6C34878D82A}">
                    <a16:rowId xmlns:a16="http://schemas.microsoft.com/office/drawing/2014/main" val="3837113719"/>
                  </a:ext>
                </a:extLst>
              </a:tr>
              <a:tr h="49124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Боязнь роста интенсивности труда, из-за непонимания специфики деятельности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7" marR="473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степень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7" marR="47357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советы, разъясняющие основные методы и преимущества  работы, взаимопомощь, наставничество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7" marR="47357" marT="0" marB="0"/>
                </a:tc>
                <a:extLst>
                  <a:ext uri="{0D108BD9-81ED-4DB2-BD59-A6C34878D82A}">
                    <a16:rowId xmlns:a16="http://schemas.microsoft.com/office/drawing/2014/main" val="213790669"/>
                  </a:ext>
                </a:extLst>
              </a:tr>
              <a:tr h="1110809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 психологического характера: неприятие отдельными субъектами идеи инноваций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7" marR="4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Невысокая степень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7" marR="47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Пропаганда инновационных разработок, методические семинары. Учет личных ориентаций и уровня квалификации, вариативность предлагаемых форм работы.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7" marR="47357" marT="0" marB="0"/>
                </a:tc>
                <a:extLst>
                  <a:ext uri="{0D108BD9-81ED-4DB2-BD59-A6C34878D82A}">
                    <a16:rowId xmlns:a16="http://schemas.microsoft.com/office/drawing/2014/main" val="2933842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366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502" y="1286900"/>
            <a:ext cx="8640960" cy="4801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28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МЕРОПРИЯТИЯ ПО РЕАЛИЗАЦИИ ПРОЕКТА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A4578E-3EA8-4F04-9638-17AC485EDF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3" t="12182" r="17713" b="12182"/>
          <a:stretch/>
        </p:blipFill>
        <p:spPr>
          <a:xfrm>
            <a:off x="863588" y="1767031"/>
            <a:ext cx="7416824" cy="488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66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7"/>
          <p:cNvSpPr>
            <a:spLocks noChangeArrowheads="1"/>
          </p:cNvSpPr>
          <p:nvPr/>
        </p:nvSpPr>
        <p:spPr bwMode="auto">
          <a:xfrm>
            <a:off x="593866" y="1859235"/>
            <a:ext cx="7356764" cy="296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>
              <a:lnSpc>
                <a:spcPts val="3200"/>
              </a:lnSpc>
            </a:pPr>
            <a:endParaRPr lang="ru-RU" sz="6600" b="1" dirty="0">
              <a:ln>
                <a:solidFill>
                  <a:srgbClr val="00B050"/>
                </a:solidFill>
              </a:ln>
              <a:solidFill>
                <a:schemeClr val="accent3"/>
              </a:solidFill>
              <a:latin typeface="Times New Roman" panose="02020603050405020304" pitchFamily="18" charset="0"/>
              <a:ea typeface="Fedra Sans Pro Light" pitchFamily="34" charset="0"/>
              <a:cs typeface="Times New Roman" panose="02020603050405020304" pitchFamily="18" charset="0"/>
              <a:sym typeface="Fedra Sans Pro"/>
            </a:endParaRPr>
          </a:p>
          <a:p>
            <a:pPr algn="ctr">
              <a:lnSpc>
                <a:spcPts val="3200"/>
              </a:lnSpc>
            </a:pPr>
            <a:endParaRPr lang="ru-RU" sz="6600" b="1" dirty="0">
              <a:ln>
                <a:solidFill>
                  <a:srgbClr val="00B050"/>
                </a:solidFill>
              </a:ln>
              <a:solidFill>
                <a:schemeClr val="accent3"/>
              </a:solidFill>
              <a:latin typeface="Times New Roman" panose="02020603050405020304" pitchFamily="18" charset="0"/>
              <a:ea typeface="Fedra Sans Pro Light" pitchFamily="34" charset="0"/>
              <a:cs typeface="Times New Roman" panose="02020603050405020304" pitchFamily="18" charset="0"/>
              <a:sym typeface="Fedra Sans Pro"/>
            </a:endParaRPr>
          </a:p>
          <a:p>
            <a:pPr algn="ctr">
              <a:lnSpc>
                <a:spcPts val="3200"/>
              </a:lnSpc>
            </a:pPr>
            <a:r>
              <a:rPr lang="ru-RU" sz="66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Fedra Sans Pro"/>
              </a:rPr>
              <a:t>СПАСИБО</a:t>
            </a:r>
          </a:p>
          <a:p>
            <a:pPr algn="ctr">
              <a:lnSpc>
                <a:spcPts val="3200"/>
              </a:lnSpc>
            </a:pPr>
            <a:endParaRPr lang="ru-RU" sz="6600" b="1" dirty="0">
              <a:ln>
                <a:solidFill>
                  <a:srgbClr val="00B050"/>
                </a:solidFill>
              </a:ln>
              <a:solidFill>
                <a:schemeClr val="accent3"/>
              </a:solidFill>
              <a:latin typeface="Times New Roman" panose="02020603050405020304" pitchFamily="18" charset="0"/>
              <a:ea typeface="Fedra Sans Pro Light" pitchFamily="34" charset="0"/>
              <a:cs typeface="Times New Roman" panose="02020603050405020304" pitchFamily="18" charset="0"/>
              <a:sym typeface="Fedra Sans Pro"/>
            </a:endParaRPr>
          </a:p>
          <a:p>
            <a:pPr algn="ctr">
              <a:lnSpc>
                <a:spcPts val="3200"/>
              </a:lnSpc>
            </a:pPr>
            <a:r>
              <a:rPr lang="ru-RU" sz="66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Fedra Sans Pro"/>
              </a:rPr>
              <a:t> ЗА </a:t>
            </a:r>
          </a:p>
          <a:p>
            <a:pPr algn="ctr">
              <a:lnSpc>
                <a:spcPts val="3200"/>
              </a:lnSpc>
            </a:pPr>
            <a:endParaRPr lang="ru-RU" sz="6600" b="1" dirty="0">
              <a:ln>
                <a:solidFill>
                  <a:srgbClr val="00B050"/>
                </a:solidFill>
              </a:ln>
              <a:solidFill>
                <a:schemeClr val="accent3"/>
              </a:solidFill>
              <a:latin typeface="Times New Roman" panose="02020603050405020304" pitchFamily="18" charset="0"/>
              <a:ea typeface="Fedra Sans Pro Light" pitchFamily="34" charset="0"/>
              <a:cs typeface="Times New Roman" panose="02020603050405020304" pitchFamily="18" charset="0"/>
              <a:sym typeface="Fedra Sans Pro"/>
            </a:endParaRPr>
          </a:p>
          <a:p>
            <a:pPr algn="ctr">
              <a:lnSpc>
                <a:spcPts val="3200"/>
              </a:lnSpc>
            </a:pPr>
            <a:r>
              <a:rPr lang="ru-RU" sz="66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Fedra Sans Pro"/>
              </a:rPr>
              <a:t>ВНИМАНИЕ! </a:t>
            </a:r>
          </a:p>
        </p:txBody>
      </p:sp>
      <p:sp>
        <p:nvSpPr>
          <p:cNvPr id="3" name="Shape 207">
            <a:extLst>
              <a:ext uri="{FF2B5EF4-FFF2-40B4-BE49-F238E27FC236}">
                <a16:creationId xmlns:a16="http://schemas.microsoft.com/office/drawing/2014/main" id="{3416B995-B6DC-4781-8A5C-F315C0F13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4046" y="5085184"/>
            <a:ext cx="3900380" cy="83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>
              <a:lnSpc>
                <a:spcPts val="3200"/>
              </a:lnSpc>
            </a:pPr>
            <a:endParaRPr lang="ru-RU" sz="3200" b="1" dirty="0">
              <a:ln>
                <a:solidFill>
                  <a:srgbClr val="00B050"/>
                </a:solidFill>
              </a:ln>
              <a:solidFill>
                <a:schemeClr val="accent3"/>
              </a:solidFill>
              <a:latin typeface="Times New Roman" panose="02020603050405020304" pitchFamily="18" charset="0"/>
              <a:ea typeface="Fedra Sans Pro Light" pitchFamily="34" charset="0"/>
              <a:cs typeface="Times New Roman" panose="02020603050405020304" pitchFamily="18" charset="0"/>
              <a:sym typeface="Fedra Sans Pro"/>
            </a:endParaRPr>
          </a:p>
          <a:p>
            <a:pPr algn="ctr">
              <a:lnSpc>
                <a:spcPts val="3200"/>
              </a:lnSpc>
            </a:pPr>
            <a:r>
              <a:rPr lang="ru-RU" sz="32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Fedra Sans Pro"/>
              </a:rPr>
              <a:t>ВОПРОСЫ?</a:t>
            </a:r>
            <a:endParaRPr lang="ru-RU" altLang="ru-RU" sz="2400" b="1" dirty="0">
              <a:ln>
                <a:solidFill>
                  <a:srgbClr val="00B050"/>
                </a:solidFill>
              </a:ln>
              <a:solidFill>
                <a:schemeClr val="accent3"/>
              </a:solidFill>
              <a:latin typeface="Times New Roman" panose="02020603050405020304" pitchFamily="18" charset="0"/>
              <a:ea typeface="Fedra Sans Pro Book" pitchFamily="34" charset="0"/>
              <a:cs typeface="Times New Roman" panose="02020603050405020304" pitchFamily="18" charset="0"/>
              <a:sym typeface="Fedra Sans Pro Light" pitchFamily="34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BF76156-12E4-4E0B-8694-199D20D65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27612"/>
            <a:ext cx="2465966" cy="18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36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7"/>
          <p:cNvSpPr>
            <a:spLocks noChangeArrowheads="1"/>
          </p:cNvSpPr>
          <p:nvPr/>
        </p:nvSpPr>
        <p:spPr bwMode="auto">
          <a:xfrm>
            <a:off x="3835378" y="3204467"/>
            <a:ext cx="735676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ru-RU" altLang="ru-RU" sz="3000" b="1" dirty="0">
                <a:solidFill>
                  <a:srgbClr val="C00000"/>
                </a:solidFill>
                <a:latin typeface="Fedra Sans Pro Book" pitchFamily="34" charset="0"/>
                <a:ea typeface="Fedra Sans Pro Book" pitchFamily="34" charset="0"/>
                <a:cs typeface="Fedra Sans Pro Light" pitchFamily="34" charset="0"/>
                <a:sym typeface="Fedra Sans Pro Light" pitchFamily="34" charset="0"/>
              </a:rPr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A7D2AA4-CBD3-4363-9EEC-05B63DE79D88}"/>
              </a:ext>
            </a:extLst>
          </p:cNvPr>
          <p:cNvSpPr/>
          <p:nvPr/>
        </p:nvSpPr>
        <p:spPr>
          <a:xfrm>
            <a:off x="691238" y="1865988"/>
            <a:ext cx="21056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>
                <a:ln/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Имя проекта: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AC7E911-36A1-4C24-8B4A-713DA2C4BA0A}"/>
              </a:ext>
            </a:extLst>
          </p:cNvPr>
          <p:cNvSpPr/>
          <p:nvPr/>
        </p:nvSpPr>
        <p:spPr>
          <a:xfrm>
            <a:off x="6245152" y="5554429"/>
            <a:ext cx="25753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>
                <a:ln/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проекта:</a:t>
            </a:r>
          </a:p>
        </p:txBody>
      </p:sp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id="{6A9557CB-E28D-4F92-9E14-6E2D7B0AFBEF}"/>
              </a:ext>
            </a:extLst>
          </p:cNvPr>
          <p:cNvSpPr/>
          <p:nvPr/>
        </p:nvSpPr>
        <p:spPr>
          <a:xfrm>
            <a:off x="467544" y="4065457"/>
            <a:ext cx="5112568" cy="2313996"/>
          </a:xfrm>
          <a:prstGeom prst="cloudCallout">
            <a:avLst>
              <a:gd name="adj1" fmla="val 60562"/>
              <a:gd name="adj2" fmla="val 20465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«Расскажи мне, и я забуду, </a:t>
            </a:r>
          </a:p>
          <a:p>
            <a:pPr algn="ctr"/>
            <a:r>
              <a:rPr lang="ru-RU" sz="2000" b="1" dirty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мне, и я запомню, </a:t>
            </a:r>
          </a:p>
          <a:p>
            <a:pPr algn="ctr"/>
            <a:r>
              <a:rPr lang="ru-RU" sz="2000" b="1" dirty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 попробовать -и я научусь»</a:t>
            </a:r>
            <a:endParaRPr lang="ru-RU" sz="3600" b="1" dirty="0">
              <a:ln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CA4B79-8B47-412B-A613-1F4F08252C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6" t="39710" r="53150" b="21521"/>
          <a:stretch/>
        </p:blipFill>
        <p:spPr>
          <a:xfrm>
            <a:off x="4211960" y="1533416"/>
            <a:ext cx="3936325" cy="231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4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7"/>
          <p:cNvSpPr>
            <a:spLocks noChangeArrowheads="1"/>
          </p:cNvSpPr>
          <p:nvPr/>
        </p:nvSpPr>
        <p:spPr bwMode="auto">
          <a:xfrm>
            <a:off x="971600" y="2060445"/>
            <a:ext cx="735676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ru-RU" altLang="ru-RU" sz="3000" b="1" dirty="0">
                <a:solidFill>
                  <a:srgbClr val="C00000"/>
                </a:solidFill>
                <a:latin typeface="Fedra Sans Pro Book" pitchFamily="34" charset="0"/>
                <a:ea typeface="Fedra Sans Pro Book" pitchFamily="34" charset="0"/>
                <a:cs typeface="Fedra Sans Pro Light" pitchFamily="34" charset="0"/>
                <a:sym typeface="Fedra Sans Pro Light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73609" y="1508279"/>
            <a:ext cx="6752746" cy="110697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32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МЕСТО ПРОЕКТА В ПОВЕСТКЕ </a:t>
            </a:r>
          </a:p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32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ДНЯ ОО, В ЕЁ РАЗВИТИИ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D41406B-ADEF-42B7-8D27-44CE0B20858B}"/>
              </a:ext>
            </a:extLst>
          </p:cNvPr>
          <p:cNvSpPr/>
          <p:nvPr/>
        </p:nvSpPr>
        <p:spPr>
          <a:xfrm>
            <a:off x="395536" y="2780928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Проект направлен на изменение личностно-развивающей образовательной среды (ЛРОС), с целью преобладания творческой среды в ДОУ, направленной на: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социально-эмоциональное развитие детей от 3 до 7 лет,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мотивации, жизнестойкости, рефлексивности, культуры мышления и метакогнитивности. 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Данный проект послужит основой для создания новой редакции программы развития и образовательной программы ДОУ на ближайшие годы.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Реализация данного проекта является приоритетным направлением деятельности ДОУ на период до 2022 года.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753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7"/>
          <p:cNvSpPr>
            <a:spLocks noChangeArrowheads="1"/>
          </p:cNvSpPr>
          <p:nvPr/>
        </p:nvSpPr>
        <p:spPr bwMode="auto">
          <a:xfrm>
            <a:off x="971600" y="2060445"/>
            <a:ext cx="735676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ru-RU" altLang="ru-RU" sz="3000" b="1" dirty="0">
                <a:solidFill>
                  <a:srgbClr val="C00000"/>
                </a:solidFill>
                <a:latin typeface="Fedra Sans Pro Book" pitchFamily="34" charset="0"/>
                <a:ea typeface="Fedra Sans Pro Book" pitchFamily="34" charset="0"/>
                <a:cs typeface="Fedra Sans Pro Light" pitchFamily="34" charset="0"/>
                <a:sym typeface="Fedra Sans Pro Light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57613" y="2625704"/>
            <a:ext cx="184731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endParaRPr lang="ru-RU" altLang="ru-RU" sz="3600" b="1" dirty="0">
              <a:solidFill>
                <a:srgbClr val="00B050"/>
              </a:solidFill>
              <a:latin typeface="Segoe UI Light" pitchFamily="34" charset="0"/>
              <a:ea typeface="Fedra Sans Pro Light" pitchFamily="34" charset="0"/>
              <a:cs typeface="Fedra Sans Pro Light" pitchFamily="34" charset="0"/>
              <a:sym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294" y="1427981"/>
            <a:ext cx="3574157" cy="12352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2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КРАТКАЯ СПРАВКА </a:t>
            </a:r>
          </a:p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20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МДОУ «Детский сад № 25» </a:t>
            </a:r>
          </a:p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20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города Ярославля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C66E66-99E3-437C-9C21-4C512B7F0BAE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8548" y="1271842"/>
            <a:ext cx="3759936" cy="237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C870C8-1510-440A-9A93-29FF993FE8E7}"/>
              </a:ext>
            </a:extLst>
          </p:cNvPr>
          <p:cNvSpPr/>
          <p:nvPr/>
        </p:nvSpPr>
        <p:spPr>
          <a:xfrm>
            <a:off x="404331" y="2947844"/>
            <a:ext cx="54826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введено в эксплуатацию: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27 ноября 2007 года</a:t>
            </a:r>
            <a:endParaRPr lang="ru-RU" sz="22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E1858F-7772-49C3-9107-0E98FDC369FE}"/>
              </a:ext>
            </a:extLst>
          </p:cNvPr>
          <p:cNvSpPr/>
          <p:nvPr/>
        </p:nvSpPr>
        <p:spPr>
          <a:xfrm>
            <a:off x="385516" y="3695019"/>
            <a:ext cx="83729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функционирует 16 групп для детей в возрасте от 1,5 до 7 лет:</a:t>
            </a:r>
          </a:p>
          <a:p>
            <a:pPr marL="263525"/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- 13 групп общеразвивающей направленности</a:t>
            </a:r>
          </a:p>
          <a:p>
            <a:pPr marL="263525"/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- 2  группы компенсирующей направленности для детей с ТНР</a:t>
            </a:r>
          </a:p>
          <a:p>
            <a:pPr marL="263525"/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- 1 группа комбинированной направленности  для детей с ТНР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численный состав воспитанников – 352 человека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численность педагогических кадров – 43 человека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</a:rPr>
              <a:t>е</a:t>
            </a:r>
            <a:r>
              <a:rPr lang="en-US" sz="2200" dirty="0">
                <a:latin typeface="Times New Roman" panose="02020603050405020304" pitchFamily="18" charset="0"/>
              </a:rPr>
              <a:t>-mail</a:t>
            </a:r>
            <a:r>
              <a:rPr lang="ru-RU" sz="2200" dirty="0">
                <a:latin typeface="Times New Roman" panose="02020603050405020304" pitchFamily="18" charset="0"/>
              </a:rPr>
              <a:t>: </a:t>
            </a:r>
            <a:r>
              <a:rPr lang="en-US" sz="2200" dirty="0">
                <a:latin typeface="Times New Roman" panose="02020603050405020304" pitchFamily="18" charset="0"/>
                <a:hlinkClick r:id="rId3"/>
              </a:rPr>
              <a:t>yardou025@yandex.ru</a:t>
            </a:r>
            <a:r>
              <a:rPr lang="en-US" sz="2200" dirty="0">
                <a:latin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</a:rPr>
              <a:t>сайт: </a:t>
            </a:r>
            <a:r>
              <a:rPr lang="en-US" sz="2200" dirty="0">
                <a:latin typeface="Times New Roman" panose="02020603050405020304" pitchFamily="18" charset="0"/>
                <a:hlinkClick r:id="rId4"/>
              </a:rPr>
              <a:t>https://mdou25.edu.yar.ru</a:t>
            </a:r>
            <a:r>
              <a:rPr lang="ru-RU" sz="2200" dirty="0">
                <a:latin typeface="Times New Roman" panose="02020603050405020304" pitchFamily="18" charset="0"/>
              </a:rPr>
              <a:t> </a:t>
            </a:r>
            <a:endParaRPr lang="ru-RU" sz="22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A18575-67DE-4E55-AE5E-3EAB0A28161F}"/>
              </a:ext>
            </a:extLst>
          </p:cNvPr>
          <p:cNvSpPr/>
          <p:nvPr/>
        </p:nvSpPr>
        <p:spPr>
          <a:xfrm>
            <a:off x="5371565" y="1344103"/>
            <a:ext cx="30139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«ПЛАНЕТА ДЕТСТВА»</a:t>
            </a:r>
          </a:p>
        </p:txBody>
      </p:sp>
    </p:spTree>
    <p:extLst>
      <p:ext uri="{BB962C8B-B14F-4D97-AF65-F5344CB8AC3E}">
        <p14:creationId xmlns:p14="http://schemas.microsoft.com/office/powerpoint/2010/main" val="350441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7"/>
          <p:cNvSpPr>
            <a:spLocks noChangeArrowheads="1"/>
          </p:cNvSpPr>
          <p:nvPr/>
        </p:nvSpPr>
        <p:spPr bwMode="auto">
          <a:xfrm>
            <a:off x="611560" y="2348880"/>
            <a:ext cx="792088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just">
              <a:lnSpc>
                <a:spcPts val="3200"/>
              </a:lnSpc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Fedra Sans Pro Book" pitchFamily="34" charset="0"/>
                <a:cs typeface="Times New Roman" panose="02020603050405020304" pitchFamily="18" charset="0"/>
                <a:sym typeface="Fedra Sans Pro Light" pitchFamily="34" charset="0"/>
              </a:rPr>
              <a:t> 	При исследовании образовательной среды в ДОУ использовались диагностические методики 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Fedra Sans Pro Book" pitchFamily="34" charset="0"/>
                <a:cs typeface="Times New Roman" panose="02020603050405020304" pitchFamily="18" charset="0"/>
                <a:sym typeface="Fedra Sans Pro Light" pitchFamily="34" charset="0"/>
              </a:rPr>
              <a:t>В.Я.Ясвина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Fedra Sans Pro Book" pitchFamily="34" charset="0"/>
                <a:cs typeface="Times New Roman" panose="02020603050405020304" pitchFamily="18" charset="0"/>
                <a:sym typeface="Fedra Sans Pro Light" pitchFamily="34" charset="0"/>
              </a:rPr>
              <a:t>:</a:t>
            </a:r>
          </a:p>
          <a:p>
            <a:pPr algn="just">
              <a:lnSpc>
                <a:spcPts val="3200"/>
              </a:lnSpc>
            </a:pP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ea typeface="Fedra Sans Pro Book" pitchFamily="34" charset="0"/>
              <a:cs typeface="Times New Roman" panose="02020603050405020304" pitchFamily="18" charset="0"/>
              <a:sym typeface="Fedra Sans Pro Light" pitchFamily="34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  <a:cs typeface="Symbol"/>
              </a:rPr>
              <a:t>«Качественные характеристики развивающей среды»</a:t>
            </a: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  <a:cs typeface="Symbol"/>
              </a:rPr>
              <a:t>«Количественные параметры образовательной среды»</a:t>
            </a: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  <a:cs typeface="Symbol"/>
              </a:rPr>
              <a:t>«Экспертиза развивающей среды группы»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14B788-2722-4B3F-9BF7-9C475B68CD85}"/>
              </a:ext>
            </a:extLst>
          </p:cNvPr>
          <p:cNvSpPr/>
          <p:nvPr/>
        </p:nvSpPr>
        <p:spPr>
          <a:xfrm>
            <a:off x="129534" y="1412776"/>
            <a:ext cx="8884932" cy="5909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36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ВАЖНЕЙШИЕ ВЫВОДЫ ИЗ АНАЛИЗА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11B3DB-AD03-45D3-AA67-0DBDDDCDD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376786"/>
            <a:ext cx="1412996" cy="225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415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7"/>
          <p:cNvSpPr>
            <a:spLocks noChangeArrowheads="1"/>
          </p:cNvSpPr>
          <p:nvPr/>
        </p:nvSpPr>
        <p:spPr bwMode="auto">
          <a:xfrm>
            <a:off x="214282" y="1928802"/>
            <a:ext cx="87868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/>
            <a:r>
              <a:rPr lang="ru-RU" altLang="ru-RU" sz="2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Fedra Sans Pro Book" pitchFamily="34" charset="0"/>
                <a:cs typeface="Times New Roman" panose="02020603050405020304" pitchFamily="18" charset="0"/>
                <a:sym typeface="Fedra Sans Pro Light" pitchFamily="34" charset="0"/>
              </a:rPr>
              <a:t> </a:t>
            </a:r>
            <a:r>
              <a:rPr lang="ru-RU" altLang="ru-RU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Fedra Sans Pro Book" pitchFamily="34" charset="0"/>
                <a:cs typeface="Times New Roman" panose="02020603050405020304" pitchFamily="18" charset="0"/>
                <a:sym typeface="Fedra Sans Pro Light" pitchFamily="34" charset="0"/>
              </a:rPr>
              <a:t>М</a:t>
            </a:r>
            <a:r>
              <a:rPr lang="ru-RU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етодика векторного моделирования  среды развития личности</a:t>
            </a:r>
            <a:endParaRPr lang="ru-RU" altLang="ru-RU" b="1" dirty="0">
              <a:ln/>
              <a:solidFill>
                <a:srgbClr val="00B050"/>
              </a:solidFill>
              <a:latin typeface="Times New Roman" panose="02020603050405020304" pitchFamily="18" charset="0"/>
              <a:ea typeface="Fedra Sans Pro Book" pitchFamily="34" charset="0"/>
              <a:cs typeface="Times New Roman" panose="02020603050405020304" pitchFamily="18" charset="0"/>
              <a:sym typeface="Fedra Sans Pro Light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14B788-2722-4B3F-9BF7-9C475B68CD85}"/>
              </a:ext>
            </a:extLst>
          </p:cNvPr>
          <p:cNvSpPr/>
          <p:nvPr/>
        </p:nvSpPr>
        <p:spPr>
          <a:xfrm>
            <a:off x="1118208" y="1416169"/>
            <a:ext cx="6945684" cy="4801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28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ВАЖНЕЙШИЕ ВЫВОДЫ ИЗ АНАЛИЗА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D177CB6-AA10-45D6-87D4-0713C26C08A6}"/>
              </a:ext>
            </a:extLst>
          </p:cNvPr>
          <p:cNvSpPr/>
          <p:nvPr/>
        </p:nvSpPr>
        <p:spPr>
          <a:xfrm>
            <a:off x="142844" y="2428868"/>
            <a:ext cx="43577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Графическая модель соотношения типов образовательной среды в ДОУ</a:t>
            </a:r>
          </a:p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(реальная ситуация)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-9" t="-9" r="-9" b="-9"/>
          <a:stretch>
            <a:fillRect/>
          </a:stretch>
        </p:blipFill>
        <p:spPr bwMode="auto">
          <a:xfrm>
            <a:off x="500035" y="3143248"/>
            <a:ext cx="3638677" cy="35237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-18" t="-58" r="-18" b="-58"/>
          <a:stretch>
            <a:fillRect/>
          </a:stretch>
        </p:blipFill>
        <p:spPr bwMode="auto">
          <a:xfrm>
            <a:off x="7215206" y="3143248"/>
            <a:ext cx="837167" cy="2790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-12" t="-253" r="-12" b="-351"/>
          <a:stretch>
            <a:fillRect/>
          </a:stretch>
        </p:blipFill>
        <p:spPr bwMode="auto">
          <a:xfrm>
            <a:off x="4448768" y="3143248"/>
            <a:ext cx="4414796" cy="307183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D177CB6-AA10-45D6-87D4-0713C26C08A6}"/>
              </a:ext>
            </a:extLst>
          </p:cNvPr>
          <p:cNvSpPr/>
          <p:nvPr/>
        </p:nvSpPr>
        <p:spPr>
          <a:xfrm>
            <a:off x="4572000" y="2500306"/>
            <a:ext cx="4357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«типа личности»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 l="-18" t="-58" r="-18" b="-58"/>
          <a:stretch>
            <a:fillRect/>
          </a:stretch>
        </p:blipFill>
        <p:spPr bwMode="auto">
          <a:xfrm>
            <a:off x="7215206" y="3571876"/>
            <a:ext cx="1045609" cy="3485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0273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7"/>
          <p:cNvSpPr>
            <a:spLocks noChangeArrowheads="1"/>
          </p:cNvSpPr>
          <p:nvPr/>
        </p:nvSpPr>
        <p:spPr bwMode="auto">
          <a:xfrm>
            <a:off x="74535" y="2301030"/>
            <a:ext cx="4572000" cy="160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ru-RU" altLang="ru-RU" sz="2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Fedra Sans Pro Book" pitchFamily="34" charset="0"/>
                <a:cs typeface="Times New Roman" panose="02020603050405020304" pitchFamily="18" charset="0"/>
                <a:sym typeface="Fedra Sans Pro Light" pitchFamily="34" charset="0"/>
              </a:rPr>
              <a:t> М</a:t>
            </a:r>
            <a:r>
              <a:rPr lang="ru-RU" sz="2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етодика педагогической экспертизы среды на основе комплекса количественных параметров</a:t>
            </a:r>
            <a:endParaRPr lang="ru-RU" altLang="ru-RU" sz="2400" b="1" dirty="0">
              <a:ln/>
              <a:solidFill>
                <a:srgbClr val="00B050"/>
              </a:solidFill>
              <a:latin typeface="Times New Roman" panose="02020603050405020304" pitchFamily="18" charset="0"/>
              <a:ea typeface="Fedra Sans Pro Book" pitchFamily="34" charset="0"/>
              <a:cs typeface="Times New Roman" panose="02020603050405020304" pitchFamily="18" charset="0"/>
              <a:sym typeface="Fedra Sans Pro Light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14B788-2722-4B3F-9BF7-9C475B68CD85}"/>
              </a:ext>
            </a:extLst>
          </p:cNvPr>
          <p:cNvSpPr/>
          <p:nvPr/>
        </p:nvSpPr>
        <p:spPr>
          <a:xfrm>
            <a:off x="1187624" y="1340768"/>
            <a:ext cx="6945684" cy="4801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28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ВАЖНЕЙШИЕ ВЫВОДЫ ИЗ АНАЛИЗА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812C83-AE5C-4B1F-A847-70F83E5610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888" t="28059" r="30312" b="9381"/>
          <a:stretch/>
        </p:blipFill>
        <p:spPr>
          <a:xfrm>
            <a:off x="4139952" y="1838078"/>
            <a:ext cx="5243875" cy="487948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0621EC9-0FE5-4567-8433-F4FCF29000EB}"/>
              </a:ext>
            </a:extLst>
          </p:cNvPr>
          <p:cNvSpPr/>
          <p:nvPr/>
        </p:nvSpPr>
        <p:spPr>
          <a:xfrm>
            <a:off x="115312" y="573325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Графическая модель </a:t>
            </a:r>
          </a:p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«Количественные параметры образовательной среды»</a:t>
            </a:r>
          </a:p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(экспертная группа «Администрация»)</a:t>
            </a:r>
            <a:endParaRPr lang="ru-RU" sz="14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436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14B788-2722-4B3F-9BF7-9C475B68CD85}"/>
              </a:ext>
            </a:extLst>
          </p:cNvPr>
          <p:cNvSpPr/>
          <p:nvPr/>
        </p:nvSpPr>
        <p:spPr>
          <a:xfrm>
            <a:off x="1220859" y="1268760"/>
            <a:ext cx="6945684" cy="4801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28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ВАЖНЕЙШИЕ ВЫВОДЫ ИЗ АНАЛИЗА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714B788-2722-4B3F-9BF7-9C475B68CD85}"/>
              </a:ext>
            </a:extLst>
          </p:cNvPr>
          <p:cNvSpPr/>
          <p:nvPr/>
        </p:nvSpPr>
        <p:spPr>
          <a:xfrm>
            <a:off x="5643570" y="3571876"/>
            <a:ext cx="3088032" cy="12557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28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Экспертиза развивающей среды группы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4" y="2071683"/>
          <a:ext cx="6632012" cy="4458563"/>
        </p:xfrm>
        <a:graphic>
          <a:graphicData uri="http://schemas.openxmlformats.org/drawingml/2006/table">
            <a:tbl>
              <a:tblPr/>
              <a:tblGrid>
                <a:gridCol w="757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8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17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9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67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2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645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Группа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Технологический компонент РС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Социальный компонент РС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Пространственно-предметный компонент РС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Удовлетворение потребностей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УРОВНИ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3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Оптимальный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Нормальный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Недостаточный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5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5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5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5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307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Ср.знач.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653" marR="676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0621EC9-0FE5-4567-8433-F4FCF29000EB}"/>
              </a:ext>
            </a:extLst>
          </p:cNvPr>
          <p:cNvSpPr/>
          <p:nvPr/>
        </p:nvSpPr>
        <p:spPr>
          <a:xfrm>
            <a:off x="5643570" y="5072074"/>
            <a:ext cx="3143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«педагоги»</a:t>
            </a:r>
            <a:endParaRPr lang="ru-RU" sz="14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144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7"/>
          <p:cNvSpPr>
            <a:spLocks noChangeArrowheads="1"/>
          </p:cNvSpPr>
          <p:nvPr/>
        </p:nvSpPr>
        <p:spPr bwMode="auto">
          <a:xfrm>
            <a:off x="971600" y="2060445"/>
            <a:ext cx="735676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ru-RU" altLang="ru-RU" sz="3000" b="1" dirty="0">
                <a:solidFill>
                  <a:srgbClr val="C00000"/>
                </a:solidFill>
                <a:latin typeface="Fedra Sans Pro Book" pitchFamily="34" charset="0"/>
                <a:ea typeface="Fedra Sans Pro Book" pitchFamily="34" charset="0"/>
                <a:cs typeface="Fedra Sans Pro Light" pitchFamily="34" charset="0"/>
                <a:sym typeface="Fedra Sans Pro Light" pitchFamily="34" charset="0"/>
              </a:rPr>
              <a:t> </a:t>
            </a:r>
          </a:p>
        </p:txBody>
      </p:sp>
      <p:sp>
        <p:nvSpPr>
          <p:cNvPr id="9" name="Shape 207"/>
          <p:cNvSpPr>
            <a:spLocks noChangeArrowheads="1"/>
          </p:cNvSpPr>
          <p:nvPr/>
        </p:nvSpPr>
        <p:spPr bwMode="auto">
          <a:xfrm>
            <a:off x="1669966" y="5296952"/>
            <a:ext cx="70784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r"/>
            <a:endParaRPr lang="ru-RU" altLang="ru-RU" sz="2000" dirty="0">
              <a:solidFill>
                <a:prstClr val="black"/>
              </a:solidFill>
              <a:latin typeface="Calibri"/>
              <a:ea typeface="Fedra Sans Pro Book" pitchFamily="34" charset="0"/>
              <a:cs typeface="Fedra Sans Pro Light" pitchFamily="34" charset="0"/>
              <a:sym typeface="Fedra Sans Pro Ligh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4567" y="1735740"/>
            <a:ext cx="7554866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32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КЛЮЧЕВАЯ ПРОБЛЕМА ПРОЕКТА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97CD49-A3F5-4EC3-A9C3-9C9D94269BBB}"/>
              </a:ext>
            </a:extLst>
          </p:cNvPr>
          <p:cNvSpPr/>
          <p:nvPr/>
        </p:nvSpPr>
        <p:spPr>
          <a:xfrm>
            <a:off x="395536" y="2485904"/>
            <a:ext cx="8352928" cy="5027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tabLst>
                <a:tab pos="71437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Преобладание в ДОУ карьерной среды: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способствует формированию активного, но зависимого типа личности. В сложившейся «карьерной» образовательной среде недостаточно условий для развития самостоятельности и творчества обучающихся, а это препятствует их личностному развитию.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Clr>
                <a:srgbClr val="000000"/>
              </a:buClr>
              <a:tabLst>
                <a:tab pos="71437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2.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Недостаточно скоординирована и согласованна деятельность всех субъектов ДОУ, а так же низкий показатель осознанности этой деятельности. Уделено большое внимание безопасности воспитанников и соблюдению режима, что мешает активно развивать его личность.</a:t>
            </a:r>
            <a:endParaRPr lang="ru-RU" sz="2400" dirty="0">
              <a:latin typeface="Times New Roman"/>
              <a:ea typeface="Times New Roman"/>
            </a:endParaRPr>
          </a:p>
          <a:p>
            <a:pPr lvl="0" indent="449580" algn="just">
              <a:spcAft>
                <a:spcPts val="100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6411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1164</Words>
  <Application>Microsoft Office PowerPoint</Application>
  <PresentationFormat>Экран (4:3)</PresentationFormat>
  <Paragraphs>259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Fedra Sans Pro Book</vt:lpstr>
      <vt:lpstr>Segoe UI Light</vt:lpstr>
      <vt:lpstr>Symbol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Львовна Измайлова</dc:creator>
  <cp:lastModifiedBy>User</cp:lastModifiedBy>
  <cp:revision>58</cp:revision>
  <cp:lastPrinted>2020-02-10T12:13:13Z</cp:lastPrinted>
  <dcterms:created xsi:type="dcterms:W3CDTF">2019-11-11T06:42:03Z</dcterms:created>
  <dcterms:modified xsi:type="dcterms:W3CDTF">2020-02-10T15:28:00Z</dcterms:modified>
</cp:coreProperties>
</file>