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82" r:id="rId4"/>
    <p:sldId id="281" r:id="rId5"/>
    <p:sldId id="284" r:id="rId6"/>
    <p:sldId id="283" r:id="rId7"/>
    <p:sldId id="285" r:id="rId8"/>
    <p:sldId id="260" r:id="rId9"/>
    <p:sldId id="261" r:id="rId10"/>
    <p:sldId id="262" r:id="rId11"/>
    <p:sldId id="264" r:id="rId12"/>
    <p:sldId id="266" r:id="rId13"/>
    <p:sldId id="286" r:id="rId14"/>
    <p:sldId id="265" r:id="rId15"/>
    <p:sldId id="287" r:id="rId16"/>
    <p:sldId id="288" r:id="rId17"/>
    <p:sldId id="289" r:id="rId18"/>
    <p:sldId id="290" r:id="rId19"/>
    <p:sldId id="291" r:id="rId20"/>
    <p:sldId id="280" r:id="rId21"/>
    <p:sldId id="273" r:id="rId22"/>
    <p:sldId id="263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 педагогов</c:v>
                </c:pt>
              </c:strCache>
            </c:strRef>
          </c:tx>
          <c:dPt>
            <c:idx val="0"/>
            <c:bubble3D val="0"/>
            <c:spPr>
              <a:solidFill>
                <a:srgbClr val="8BBEF1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F394-4B45-9588-35301F235B4A}"/>
              </c:ext>
            </c:extLst>
          </c:dPt>
          <c:dPt>
            <c:idx val="1"/>
            <c:bubble3D val="0"/>
            <c:spPr>
              <a:solidFill>
                <a:srgbClr val="6DC025"/>
              </a:solidFill>
            </c:spPr>
            <c:extLst>
              <c:ext xmlns:c16="http://schemas.microsoft.com/office/drawing/2014/chart" uri="{C3380CC4-5D6E-409C-BE32-E72D297353CC}">
                <c16:uniqueId val="{00000003-F394-4B45-9588-35301F235B4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F394-4B45-9588-35301F235B4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F394-4B45-9588-35301F235B4A}"/>
              </c:ext>
            </c:extLst>
          </c:dPt>
          <c:dLbls>
            <c:dLbl>
              <c:idx val="0"/>
              <c:layout>
                <c:manualLayout>
                  <c:x val="-0.17046930567126387"/>
                  <c:y val="-0.1556858381832714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79%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94-4B45-9588-35301F235B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21%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94-4B45-9588-35301F235B4A}"/>
                </c:ext>
              </c:extLst>
            </c:dLbl>
            <c:dLbl>
              <c:idx val="2"/>
              <c:layout>
                <c:manualLayout>
                  <c:x val="4.2614206986184622E-2"/>
                  <c:y val="-1.186579938377275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94-4B45-9588-35301F235B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9%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394-4B45-9588-35301F235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среднее профессиональное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 formatCode="General">
                  <c:v>35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94-4B45-9588-35301F235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46742992630939989"/>
          <c:y val="0.7109694817585831"/>
          <c:w val="0.53257011503372553"/>
          <c:h val="0.1737474528060717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КВАЛИФИКАЦИОННЫЙ УРОВЕНЬ ПЕДАГОГОВ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E22-4C9C-B5F7-147742B934A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E22-4C9C-B5F7-147742B934A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E22-4C9C-B5F7-147742B934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E22-4C9C-B5F7-147742B934A9}"/>
              </c:ext>
            </c:extLst>
          </c:dPt>
          <c:dLbls>
            <c:dLbl>
              <c:idx val="2"/>
              <c:layout>
                <c:manualLayout>
                  <c:x val="5.9793967195541996E-2"/>
                  <c:y val="-1.243292505103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22-4C9C-B5F7-147742B93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кв. категория</c:v>
                </c:pt>
                <c:pt idx="1">
                  <c:v>первая кв. категория</c:v>
                </c:pt>
                <c:pt idx="2">
                  <c:v>вторая кв. категория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22-4C9C-B5F7-147742B93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9">
          <a:noFill/>
        </a:ln>
      </c:spPr>
    </c:plotArea>
    <c:legend>
      <c:legendPos val="l"/>
      <c:layout>
        <c:manualLayout>
          <c:xMode val="edge"/>
          <c:yMode val="edge"/>
          <c:x val="1.497872313658394E-2"/>
          <c:y val="0.32625151010256598"/>
          <c:w val="0.30164022915480687"/>
          <c:h val="0.4345546951488005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iro23.ru/wp-content/uploads/2023/06/&#1055;&#1077;&#1088;&#1077;&#1095;&#1077;&#1085;&#1100;-&#1087;&#1088;&#1086;&#1080;&#1079;&#1074;&#1077;&#1076;&#1077;&#1085;&#1080;&#1081;-2-3-&#1075;&#1086;&#1076;&#1072;.pdf" TargetMode="External"/><Relationship Id="rId7" Type="http://schemas.openxmlformats.org/officeDocument/2006/relationships/hyperlink" Target="https://iro23.ru/wp-content/uploads/2023/06/&#1055;&#1077;&#1088;&#1077;&#1095;&#1077;&#1085;&#1100;-&#1087;&#1088;&#1086;&#1080;&#1079;&#1074;&#1077;&#1076;&#1077;&#1085;&#1080;&#1081;-6-8-&#1083;&#1077;&#1090;.pdf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s://iro23.ru/wp-content/uploads/2023/06/&#1055;&#1077;&#1088;&#1077;&#1095;&#1077;&#1085;&#1100;-&#1087;&#1088;&#1086;&#1080;&#1079;&#1074;&#1077;&#1076;&#1077;&#1085;&#1080;&#1081;-2-&#1084;.-2-&#1075;&#1086;&#1076;&#1072;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ro23.ru/wp-content/uploads/2023/06/&#1055;&#1077;&#1088;&#1077;&#1095;&#1077;&#1085;&#1100;-&#1087;&#1088;&#1086;&#1080;&#1079;&#1074;&#1077;&#1076;&#1077;&#1085;&#1080;&#1081;-5-6-&#1083;&#1077;&#1090;.pdf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iro23.ru/wp-content/uploads/2023/06/&#1055;&#1077;&#1088;&#1077;&#1095;&#1077;&#1085;&#1100;-&#1087;&#1088;&#1086;&#1080;&#1079;&#1074;&#1077;&#1076;&#1077;&#1085;&#1080;&#1081;-4-5-&#1083;&#1077;&#1090;.pdf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iro23.ru/wp-content/uploads/2023/06/&#1055;&#1077;&#1088;&#1077;&#1095;&#1077;&#1085;&#1100;-&#1087;&#1088;&#1086;&#1080;&#1079;&#1074;&#1077;&#1076;&#1077;&#1085;&#1080;&#1081;-3-4-&#1075;&#1086;&#1076;&#1072;.pdf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yardou025@yandex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" TargetMode="External"/><Relationship Id="rId2" Type="http://schemas.openxmlformats.org/officeDocument/2006/relationships/hyperlink" Target="https://www.consultant.ru/document/cons_doc_LAW_995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ltant.ru/document/cons_doc_LAW_154637/" TargetMode="External"/><Relationship Id="rId4" Type="http://schemas.openxmlformats.org/officeDocument/2006/relationships/hyperlink" Target="http://www.consultant.ru/document/cons_doc_LAW_1955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12210122" TargetMode="External"/><Relationship Id="rId2" Type="http://schemas.openxmlformats.org/officeDocument/2006/relationships/hyperlink" Target="http://publication.pravo.gov.ru/Document/View/00012022022200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tion.pravo.gov.ru/Document/View/0001202011120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09010021" TargetMode="External"/><Relationship Id="rId2" Type="http://schemas.openxmlformats.org/officeDocument/2006/relationships/hyperlink" Target="http://publication.pravo.gov.ru/Document/View/0001202102030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edu.gov.ru/document/f9ac867f68a01765ef9ce94ebfe9430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6520" y="1905000"/>
            <a:ext cx="7255950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5400" b="1" i="1" dirty="0">
                <a:solidFill>
                  <a:srgbClr val="27AE60"/>
                </a:solidFill>
                <a:effectLst/>
                <a:latin typeface="Times New Roman" panose="02020603050405020304" pitchFamily="18" charset="0"/>
              </a:rPr>
              <a:t>ОБРАЗОВАТЕЛЬНАЯ ПРОГРАММА</a:t>
            </a:r>
            <a:endParaRPr lang="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9FD4E3C-F6F9-4339-8CB9-14F96E00D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6595" y="4648200"/>
            <a:ext cx="68580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18E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25»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591" y="3057525"/>
            <a:ext cx="3840480" cy="2103120"/>
          </a:xfrm>
        </p:spPr>
        <p:txBody>
          <a:bodyPr rtlCol="0">
            <a:noAutofit/>
          </a:bodyPr>
          <a:lstStyle/>
          <a:p>
            <a:pPr indent="449580" algn="just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,BoldItalic"/>
              </a:rPr>
              <a:t>Программа направлена на разностороннее развитие детей с 2 до 7 лет с учётом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деятельности.</a:t>
            </a:r>
            <a:endParaRPr lang="ru-RU" sz="1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Три ребенка в плащах держатся за руки и играют на улице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58A6822-1D24-4E93-AE61-38CDAB46FE46}"/>
              </a:ext>
            </a:extLst>
          </p:cNvPr>
          <p:cNvSpPr txBox="1"/>
          <p:nvPr/>
        </p:nvSpPr>
        <p:spPr>
          <a:xfrm>
            <a:off x="893619" y="1747476"/>
            <a:ext cx="100722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ДОУ функционирует 16 групп для детей в возрасте от 1,5 до 7 лет, из них – 11 групп общеразвивающей направленности, 2 группы компенсирующей и 3 группы комбинированной направленности для детей с тяжелыми нарушениями речи.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группы однородны по возрастному составу детей.</a:t>
            </a:r>
          </a:p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ДОУ группы функционируют в режиме 5 – дневной рабочей недели. Программа реализуется на государственном языке Российской Федерации. Воспитание и обучение носит светский общедоступный характер.</a:t>
            </a:r>
          </a:p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Ежегодный контингент воспитанников формируется на основе социального заказа родителей.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D0C95-CCD6-4CBC-8530-DAD966618172}"/>
              </a:ext>
            </a:extLst>
          </p:cNvPr>
          <p:cNvSpPr txBox="1"/>
          <p:nvPr/>
        </p:nvSpPr>
        <p:spPr>
          <a:xfrm>
            <a:off x="1747718" y="4833274"/>
            <a:ext cx="8364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и обучение в детском саду носит общедоступный характер и ведется на государственном (русском) языке.</a:t>
            </a:r>
          </a:p>
        </p:txBody>
      </p:sp>
      <p:sp>
        <p:nvSpPr>
          <p:cNvPr id="14" name="Заголовок 12">
            <a:extLst>
              <a:ext uri="{FF2B5EF4-FFF2-40B4-BE49-F238E27FC236}">
                <a16:creationId xmlns:a16="http://schemas.microsoft.com/office/drawing/2014/main" id="{4689A476-EDE2-4BFA-B73A-CF960C9A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C4A97-C532-48C7-86D6-3930D704F7A0}"/>
              </a:ext>
            </a:extLst>
          </p:cNvPr>
          <p:cNvSpPr txBox="1"/>
          <p:nvPr/>
        </p:nvSpPr>
        <p:spPr>
          <a:xfrm>
            <a:off x="285835" y="95860"/>
            <a:ext cx="11611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укомплектован педагогическими кадрами. </a:t>
            </a:r>
          </a:p>
          <a:p>
            <a:pPr indent="450215" algn="just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ДОУ работают 43 педагога. Из них 12 – специалисты и 31 воспитателя. Все педагоги имеют педагогическое образование.</a:t>
            </a:r>
            <a:endParaRPr lang="ru-RU" sz="1600" u="sng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15D88-6769-42E0-980D-7A7F3C411FB7}"/>
              </a:ext>
            </a:extLst>
          </p:cNvPr>
          <p:cNvSpPr txBox="1"/>
          <p:nvPr/>
        </p:nvSpPr>
        <p:spPr>
          <a:xfrm>
            <a:off x="2655638" y="1019190"/>
            <a:ext cx="6871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кадрового состава ДОУ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B39E522-1B72-42D8-96C6-3D6C96D27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73339"/>
              </p:ext>
            </p:extLst>
          </p:nvPr>
        </p:nvGraphicFramePr>
        <p:xfrm>
          <a:off x="851160" y="899467"/>
          <a:ext cx="5087216" cy="407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6BF3747-1DA5-486F-A129-0A1D48320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801472"/>
              </p:ext>
            </p:extLst>
          </p:nvPr>
        </p:nvGraphicFramePr>
        <p:xfrm>
          <a:off x="6360406" y="1650155"/>
          <a:ext cx="5450002" cy="274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6A541C-4D83-42B1-8265-823552FF4AB9}"/>
              </a:ext>
            </a:extLst>
          </p:cNvPr>
          <p:cNvSpPr txBox="1"/>
          <p:nvPr/>
        </p:nvSpPr>
        <p:spPr>
          <a:xfrm>
            <a:off x="1078268" y="1573188"/>
            <a:ext cx="356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образовательному критерию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895C6-9194-491D-BB80-ACED2E393662}"/>
              </a:ext>
            </a:extLst>
          </p:cNvPr>
          <p:cNvSpPr txBox="1"/>
          <p:nvPr/>
        </p:nvSpPr>
        <p:spPr>
          <a:xfrm>
            <a:off x="7207256" y="1596169"/>
            <a:ext cx="4133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квалификационному критерию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23451-8A9D-4663-81F1-2EC9FA1C8552}"/>
              </a:ext>
            </a:extLst>
          </p:cNvPr>
          <p:cNvSpPr txBox="1"/>
          <p:nvPr/>
        </p:nvSpPr>
        <p:spPr>
          <a:xfrm>
            <a:off x="429130" y="4536837"/>
            <a:ext cx="105710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algn="just"/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 работников имеют Правительственные награды имеют: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Почетные грамоты Министерства Образования РФ – 6,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Нагрудный знак «За верность профессии» - 1,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Нагрудный знак «Отличник просвещения» - 1,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Почетные грамоты Департамента образования Ярославской области – 18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Почетный работник общего образования – 1;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Грамота Президента Российской Федерации – 1.  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2124327"/>
              </p:ext>
            </p:extLst>
          </p:nvPr>
        </p:nvGraphicFramePr>
        <p:xfrm>
          <a:off x="1066799" y="1484026"/>
          <a:ext cx="9850584" cy="2325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5293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РАЗДЕЛ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ОРГАНИЗАЦИОННЫЙ РАЗДЕЛ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F8F3E105-B976-4E7B-ADCC-16F42D455715}"/>
              </a:ext>
            </a:extLst>
          </p:cNvPr>
          <p:cNvSpPr txBox="1">
            <a:spLocks/>
          </p:cNvSpPr>
          <p:nvPr/>
        </p:nvSpPr>
        <p:spPr>
          <a:xfrm>
            <a:off x="1066799" y="569830"/>
            <a:ext cx="10058402" cy="719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Образовательной программы</a:t>
            </a:r>
            <a:endParaRPr lang="ru-RU"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Крест 1">
            <a:extLst>
              <a:ext uri="{FF2B5EF4-FFF2-40B4-BE49-F238E27FC236}">
                <a16:creationId xmlns:a16="http://schemas.microsoft.com/office/drawing/2014/main" id="{E3AA5F87-C250-482E-812B-C0A847788257}"/>
              </a:ext>
            </a:extLst>
          </p:cNvPr>
          <p:cNvSpPr/>
          <p:nvPr/>
        </p:nvSpPr>
        <p:spPr>
          <a:xfrm>
            <a:off x="5636302" y="3957403"/>
            <a:ext cx="459698" cy="449705"/>
          </a:xfrm>
          <a:prstGeom prst="plus">
            <a:avLst>
              <a:gd name="adj" fmla="val 35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280EC-0F69-4CFD-B8ED-88EB2E175C3F}"/>
              </a:ext>
            </a:extLst>
          </p:cNvPr>
          <p:cNvSpPr txBox="1"/>
          <p:nvPr/>
        </p:nvSpPr>
        <p:spPr>
          <a:xfrm>
            <a:off x="2945341" y="4555192"/>
            <a:ext cx="60935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РАЗДЕЛ: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программы для родителей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666F7E-63C6-4548-B408-469ED487A4F1}"/>
              </a:ext>
            </a:extLst>
          </p:cNvPr>
          <p:cNvSpPr txBox="1"/>
          <p:nvPr/>
        </p:nvSpPr>
        <p:spPr>
          <a:xfrm>
            <a:off x="516610" y="2827162"/>
            <a:ext cx="111587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 на: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соответствующими возрасту видами деятельности (игры, познавательной и исследовательской деятельности, в форме творческой активности, обеспечивающей художественно – эстетическое развитие ребёнка);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 marL="360363" indent="449263" algn="just"/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68912591-82DA-4D5A-A613-CD314C7D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21670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19E55-C68F-458A-945B-4B988C4B6E0D}"/>
              </a:ext>
            </a:extLst>
          </p:cNvPr>
          <p:cNvSpPr txBox="1"/>
          <p:nvPr/>
        </p:nvSpPr>
        <p:spPr>
          <a:xfrm>
            <a:off x="784486" y="1701473"/>
            <a:ext cx="1089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Целевой раздел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 информацию о ключевых целях и задачах образования и воспитания детей о 1,5 до 7 лет в ДОУ.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68912591-82DA-4D5A-A613-CD314C7D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0646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19E55-C68F-458A-945B-4B988C4B6E0D}"/>
              </a:ext>
            </a:extLst>
          </p:cNvPr>
          <p:cNvSpPr txBox="1"/>
          <p:nvPr/>
        </p:nvSpPr>
        <p:spPr>
          <a:xfrm>
            <a:off x="516610" y="1529424"/>
            <a:ext cx="111587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Содержательный раздел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общее содержание образовательного процесса для детей дошкольного возраста, направленного на формирование общей культуры, развитие физических, интеллектуальных и личностных качеств, создание предпосылок учебной деятельности, обеспечивающих социальную успешность, сохранение и укрепление здоровья воспитанников ДОУ,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образовательной деятельности с детьми дошкольного возраста с ОВЗ и особыми образовательными потребностями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особенности взаимодействия педагогического коллектива с семьями воспитанников.</a:t>
            </a:r>
          </a:p>
          <a:p>
            <a:pPr indent="449263" algn="just"/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содержательный раздел Программы входит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Рабочая программа воспитания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раскрывает задачи и направления воспитательной работы, предусматривает приобщение детей к российским традиционным духовным ценностям, правилам и нормам поведения в российском обществе.</a:t>
            </a:r>
          </a:p>
          <a:p>
            <a:pPr algn="just"/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68912591-82DA-4D5A-A613-CD314C7D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21670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19E55-C68F-458A-945B-4B988C4B6E0D}"/>
              </a:ext>
            </a:extLst>
          </p:cNvPr>
          <p:cNvSpPr txBox="1"/>
          <p:nvPr/>
        </p:nvSpPr>
        <p:spPr>
          <a:xfrm>
            <a:off x="650548" y="1319572"/>
            <a:ext cx="108909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направления развития и образования детей (образовательные области):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социально-коммуникативное развитие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на формирование первичных ценностных представлений, воспитание способности к общению, целенаправленности и саморегуляции;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познавательное развитие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 развитие познавательных интересов, любознательности, интереса к учебной деятельности, развитие воображения, внимания, памяти, формирование элементарных естественно-научных представлений;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художественно-эстетическое развитие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на приобщение к различным видам художественной деятельности, предполагает развитие эстетического восприятия, формирование понимания произведений искусства;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физическое развитие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 укрепление здоровья детей, гармоничное физическое развитие и приобщение к здоровому образу жизни;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речевое развитие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на совершенствование всех сторон речи, развитие речевого творчества, знакомство с книжной культурой, детской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42140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68912591-82DA-4D5A-A613-CD314C7D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21670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19E55-C68F-458A-945B-4B988C4B6E0D}"/>
              </a:ext>
            </a:extLst>
          </p:cNvPr>
          <p:cNvSpPr txBox="1"/>
          <p:nvPr/>
        </p:nvSpPr>
        <p:spPr>
          <a:xfrm>
            <a:off x="650548" y="1607207"/>
            <a:ext cx="108909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0238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образовательных областей зависит от возрастных и индивидуальных особенностей детей, определяется целями и задачами Программы и реализуется в различных видах деятельности: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раннем возрасте (1,5 – 3 года):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предметная деятельность, экспериментирование с материалами и веществами, ситуативно-деловое общение со взрослым и эмоционально-практическое со сверстниками под руководством взрослого, двигательная, игровая деятельность, речевая, изобразительная деятельность и конструирование из мелкого и крупного строительного материала, самообслуживание и элементарные трудовые действия, музыкальная деятельность;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дошкольном возрасте (3-8 лет):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 деятельность, общение со взрослым и сверстниками, речевая деятельность, познавательно-исследовательская деятельность и экспериментирование, изобразительная деятельность и конструирование, двигательная деятельность, элементарная трудовая деятельность, музыкальная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11418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68912591-82DA-4D5A-A613-CD314C7D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21670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19E55-C68F-458A-945B-4B988C4B6E0D}"/>
              </a:ext>
            </a:extLst>
          </p:cNvPr>
          <p:cNvSpPr txBox="1"/>
          <p:nvPr/>
        </p:nvSpPr>
        <p:spPr>
          <a:xfrm>
            <a:off x="485656" y="1427325"/>
            <a:ext cx="1123665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МДОУ «Детский сад № 25» предполагает осуществление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коррекционно-развивающей работы с детьми с особыми образовательными потребностями, в том числе с детьми с ограниченными возможностями здоровья, обусловленными тяжелыми нарушениями речи. </a:t>
            </a:r>
          </a:p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Федеральным Законом «Об образовании в РФ» от 29.12.2012 г. № 273-ФЗ и ФГОС ДО коррекционная развивающая работа с детьми с ОВЗ осуществляется в форме инклюзивного образования. Для осуществления коррекционно-развивающей работы в Учреждении формируются группы комбинированной и компенсирующей направленности, позволяющие осуществлять образование детей с ограниченными возможностями здоровья совместно с детьми, не имеющими данных особенностей. </a:t>
            </a:r>
          </a:p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Психолого-педагогическое сопровождение обучающихся с ограниченными возможностями здоровья включает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психолого-педагогическое обследование, проведение индивидуальных и групповых коррекционно-развивающих занятий, а также мониторинг динамики их развития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449263" algn="just"/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Коррекционно-развивающую работу в ДОУ осуществляют учитель-логопед, педагог-психолог и другие квалифицированные специалисты. </a:t>
            </a:r>
          </a:p>
        </p:txBody>
      </p:sp>
    </p:spTree>
    <p:extLst>
      <p:ext uri="{BB962C8B-B14F-4D97-AF65-F5344CB8AC3E}">
        <p14:creationId xmlns:p14="http://schemas.microsoft.com/office/powerpoint/2010/main" val="26522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68912591-82DA-4D5A-A613-CD314C7D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0646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19E55-C68F-458A-945B-4B988C4B6E0D}"/>
              </a:ext>
            </a:extLst>
          </p:cNvPr>
          <p:cNvSpPr txBox="1"/>
          <p:nvPr/>
        </p:nvSpPr>
        <p:spPr>
          <a:xfrm>
            <a:off x="516610" y="1094710"/>
            <a:ext cx="11158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Организационный раздел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 описание материально-технического обеспечения Программы, включает распорядок и режим дня, а также особенности традиционных событий, праздников, мероприятий; особенности организации предметно-пространственной среды.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D58DE9EC-63BE-4D17-9D7A-20117A038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81922"/>
              </p:ext>
            </p:extLst>
          </p:nvPr>
        </p:nvGraphicFramePr>
        <p:xfrm>
          <a:off x="730385" y="3429000"/>
          <a:ext cx="10731228" cy="2705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9797">
                  <a:extLst>
                    <a:ext uri="{9D8B030D-6E8A-4147-A177-3AD203B41FA5}">
                      <a16:colId xmlns:a16="http://schemas.microsoft.com/office/drawing/2014/main" val="376200333"/>
                    </a:ext>
                  </a:extLst>
                </a:gridCol>
                <a:gridCol w="1726985">
                  <a:extLst>
                    <a:ext uri="{9D8B030D-6E8A-4147-A177-3AD203B41FA5}">
                      <a16:colId xmlns:a16="http://schemas.microsoft.com/office/drawing/2014/main" val="2221951315"/>
                    </a:ext>
                  </a:extLst>
                </a:gridCol>
                <a:gridCol w="1565055">
                  <a:extLst>
                    <a:ext uri="{9D8B030D-6E8A-4147-A177-3AD203B41FA5}">
                      <a16:colId xmlns:a16="http://schemas.microsoft.com/office/drawing/2014/main" val="1372914154"/>
                    </a:ext>
                  </a:extLst>
                </a:gridCol>
                <a:gridCol w="1901587">
                  <a:extLst>
                    <a:ext uri="{9D8B030D-6E8A-4147-A177-3AD203B41FA5}">
                      <a16:colId xmlns:a16="http://schemas.microsoft.com/office/drawing/2014/main" val="1695339042"/>
                    </a:ext>
                  </a:extLst>
                </a:gridCol>
                <a:gridCol w="1818007">
                  <a:extLst>
                    <a:ext uri="{9D8B030D-6E8A-4147-A177-3AD203B41FA5}">
                      <a16:colId xmlns:a16="http://schemas.microsoft.com/office/drawing/2014/main" val="2781512965"/>
                    </a:ext>
                  </a:extLst>
                </a:gridCol>
                <a:gridCol w="1859797">
                  <a:extLst>
                    <a:ext uri="{9D8B030D-6E8A-4147-A177-3AD203B41FA5}">
                      <a16:colId xmlns:a16="http://schemas.microsoft.com/office/drawing/2014/main" val="3491818796"/>
                    </a:ext>
                  </a:extLst>
                </a:gridCol>
              </a:tblGrid>
              <a:tr h="951674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 м. – 2 года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2 -3 года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000" b="1" u="sng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3-4 года</a:t>
                      </a:r>
                      <a:endParaRPr lang="ru-RU" sz="20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000" b="1" u="sng" kern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4-5 лет</a:t>
                      </a:r>
                      <a:endParaRPr lang="ru-RU" sz="20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5-6 лет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6-8 лет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252326"/>
                  </a:ext>
                </a:extLst>
              </a:tr>
              <a:tr h="17534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30533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3E531C07-23F5-437F-A62F-D7289200BBF3}"/>
              </a:ext>
            </a:extLst>
          </p:cNvPr>
          <p:cNvPicPr/>
          <p:nvPr/>
        </p:nvPicPr>
        <p:blipFill>
          <a:blip r:embed="rId8"/>
          <a:srcRect/>
          <a:stretch/>
        </p:blipFill>
        <p:spPr>
          <a:xfrm flipH="1">
            <a:off x="887417" y="4558575"/>
            <a:ext cx="1494953" cy="137378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2536531-5953-44C2-BCA5-97AF38D9FDA1}"/>
              </a:ext>
            </a:extLst>
          </p:cNvPr>
          <p:cNvPicPr/>
          <p:nvPr/>
        </p:nvPicPr>
        <p:blipFill>
          <a:blip r:embed="rId9"/>
          <a:srcRect/>
          <a:stretch/>
        </p:blipFill>
        <p:spPr>
          <a:xfrm>
            <a:off x="2685923" y="4558575"/>
            <a:ext cx="1494953" cy="1373781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58818297-FE17-4F86-9CA9-A4A56CC591BE}"/>
              </a:ext>
            </a:extLst>
          </p:cNvPr>
          <p:cNvPicPr/>
          <p:nvPr/>
        </p:nvPicPr>
        <p:blipFill>
          <a:blip r:embed="rId10"/>
          <a:srcRect/>
          <a:stretch/>
        </p:blipFill>
        <p:spPr>
          <a:xfrm>
            <a:off x="4395736" y="4558575"/>
            <a:ext cx="1324613" cy="1373781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3977FE7E-BCCB-4F86-BF99-BEF69B0AD06C}"/>
              </a:ext>
            </a:extLst>
          </p:cNvPr>
          <p:cNvPicPr/>
          <p:nvPr/>
        </p:nvPicPr>
        <p:blipFill>
          <a:blip r:embed="rId11"/>
          <a:srcRect/>
          <a:stretch/>
        </p:blipFill>
        <p:spPr>
          <a:xfrm>
            <a:off x="6095999" y="4558575"/>
            <a:ext cx="1432579" cy="1373781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CCE16DA5-048F-489D-8283-E029C84E4279}"/>
              </a:ext>
            </a:extLst>
          </p:cNvPr>
          <p:cNvPicPr/>
          <p:nvPr/>
        </p:nvPicPr>
        <p:blipFill>
          <a:blip r:embed="rId12"/>
          <a:srcRect/>
          <a:stretch/>
        </p:blipFill>
        <p:spPr>
          <a:xfrm>
            <a:off x="7904228" y="4558575"/>
            <a:ext cx="1494952" cy="1434921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4543F14E-1408-464A-A5BD-213E2F5F8749}"/>
              </a:ext>
            </a:extLst>
          </p:cNvPr>
          <p:cNvPicPr/>
          <p:nvPr/>
        </p:nvPicPr>
        <p:blipFill>
          <a:blip r:embed="rId13"/>
          <a:srcRect/>
          <a:stretch/>
        </p:blipFill>
        <p:spPr>
          <a:xfrm>
            <a:off x="9774830" y="4558575"/>
            <a:ext cx="1494952" cy="14349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1EA7AE-3B4E-4FE8-A098-F92D8CF4758A}"/>
              </a:ext>
            </a:extLst>
          </p:cNvPr>
          <p:cNvSpPr txBox="1"/>
          <p:nvPr/>
        </p:nvSpPr>
        <p:spPr>
          <a:xfrm>
            <a:off x="730385" y="2276655"/>
            <a:ext cx="107312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Примерный перечень литературно-художественных произведений для чтения детям как в группе, так и дома, а также перечень музыкальных произведений, мультипликации и детского кинематографа для совместного просмотра и обсуждения:</a:t>
            </a:r>
          </a:p>
        </p:txBody>
      </p:sp>
    </p:spTree>
    <p:extLst>
      <p:ext uri="{BB962C8B-B14F-4D97-AF65-F5344CB8AC3E}">
        <p14:creationId xmlns:p14="http://schemas.microsoft.com/office/powerpoint/2010/main" val="15854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6796" y="650882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E66FD-417A-4FD1-867C-2EC127EA2FD3}"/>
              </a:ext>
            </a:extLst>
          </p:cNvPr>
          <p:cNvSpPr txBox="1"/>
          <p:nvPr/>
        </p:nvSpPr>
        <p:spPr>
          <a:xfrm>
            <a:off x="772329" y="2203296"/>
            <a:ext cx="106473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algn="just">
              <a:buNone/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(</a:t>
            </a:r>
            <a:r>
              <a:rPr lang="ru-RU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далее Программа</a:t>
            </a: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дошкольного образования муниципального дошкольного образовательного учреждения «Детский сад № 25» города Ярославля – это нормативно-управленческий документ, определяющий содержание и организацию образовательной деятельности по реализации дошкольного образования на уровне дошкольной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D81DC2-70CF-46CD-B200-D91834B33152}"/>
              </a:ext>
            </a:extLst>
          </p:cNvPr>
          <p:cNvSpPr txBox="1"/>
          <p:nvPr/>
        </p:nvSpPr>
        <p:spPr>
          <a:xfrm>
            <a:off x="1433943" y="204476"/>
            <a:ext cx="9324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педагогического коллектива с семьями воспитанников 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CE094D9-ACB9-4753-89D8-6580E14E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9" y="1261607"/>
            <a:ext cx="10529455" cy="51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D81DC2-70CF-46CD-B200-D91834B33152}"/>
              </a:ext>
            </a:extLst>
          </p:cNvPr>
          <p:cNvSpPr txBox="1"/>
          <p:nvPr/>
        </p:nvSpPr>
        <p:spPr>
          <a:xfrm>
            <a:off x="1433945" y="237897"/>
            <a:ext cx="9324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педагогического коллектива с семьями воспитанников 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0E791-A2D0-46D7-AB64-DD2344D3F124}"/>
              </a:ext>
            </a:extLst>
          </p:cNvPr>
          <p:cNvSpPr txBox="1"/>
          <p:nvPr/>
        </p:nvSpPr>
        <p:spPr>
          <a:xfrm>
            <a:off x="304799" y="1192004"/>
            <a:ext cx="115824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взаимодействие ДОУ и семьи возможно только при соблюдении комплекса психолого-педагогических условий: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эмоциональных сил ребёнка в процессе его взаимодействия с семьёй, осознание ценности семьи как «эмоционального тыла» для ребёнка;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учёт в содержании общения с родителями разнородного характера социокультурных потребностей и интересов;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нацеленность содержания общения с родителями на укрепление детско-родительских отношений;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сочетание комплекса форм сотрудничества с методами активизации и развития педагогической рефлексии родителей;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направленность психолого-педагогических технологий сотрудничества с семьями на овладение родителями разными видами контакта и общения с ребёнком (вербального, невербального, игрового).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руководства взаимодействием общественного и семейного воспитания: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ценностного отношения к детству как части духовной жизни семьи, что является источником развития и ребёнка, и взрослого.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 подход в отношениях «педагог-семья».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интеграции внешних и внутренних факторов повышения воспитательного потенциала семьи.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доверительных отношений в системе «семья - ДОУ», включающий готовность сторон доверять компетентности друг друга.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разграничение ответственности между педагогом и родителем как партнёрами по общению, каждый из которых несёт персональную долю ответственности в рамках своей социальной роли.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6999" y="1600200"/>
            <a:ext cx="6858002" cy="18288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каждому и всегда открыты для сотрудничества</a:t>
            </a:r>
            <a:endParaRPr lang="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4105514-121B-48AC-8FB3-1D70A26D5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8" y="3794669"/>
            <a:ext cx="6858002" cy="12954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можно позвонить: 41-97-96, 41-97-86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можно написать: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yardou025@yandex.ru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 город Ярославль, улица Академика Колмогорова, дом 16а</a:t>
            </a:r>
          </a:p>
          <a:p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6797" y="247927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63843" y="1314449"/>
            <a:ext cx="10742910" cy="4822879"/>
          </a:xfrm>
        </p:spPr>
        <p:txBody>
          <a:bodyPr rtlCol="0">
            <a:normAutofit fontScale="92500" lnSpcReduction="20000"/>
          </a:bodyPr>
          <a:lstStyle/>
          <a:p>
            <a:pPr marL="357188" indent="0" algn="just">
              <a:buNone/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ДОУ направлена на реализацию </a:t>
            </a:r>
            <a:r>
              <a:rPr lang="ru-RU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ключевых функций дошкольного уровня образования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и воспитание ребенка дошкольного возраста как гражданина РФ, формирование основ его гражданской и культурной идентичности на соответствующем его возрасту содержании доступными средствами;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единого ядра содержания дошкольного образования, ориентированного на приобщения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организацию, обеспечивающего ребенку и его родителям (законным представителям), равные, качественные условия дошкольного образования, вне зависимости от места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735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6797" y="247927"/>
            <a:ext cx="10058402" cy="762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73744" y="1203101"/>
            <a:ext cx="11644508" cy="4229100"/>
          </a:xfrm>
        </p:spPr>
        <p:txBody>
          <a:bodyPr rtlCol="0">
            <a:normAutofit/>
          </a:bodyPr>
          <a:lstStyle/>
          <a:p>
            <a:pPr marL="185738" indent="449263"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ДОУ разработана в соответствии с Федеральным государственным стандартом дошкольного образования и </a:t>
            </a:r>
            <a:r>
              <a:rPr lang="ru-RU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 образовательной программой дошкольного образования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дополнительных (парциальных) программ.</a:t>
            </a:r>
          </a:p>
          <a:p>
            <a:pPr marL="185738" indent="449263"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носит открытый характер. Она задает основополагающие принципы, цели и задачи воспитания, создавая простор для творческого использования различных педагогических технологий.</a:t>
            </a:r>
          </a:p>
          <a:p>
            <a:pPr marL="185738" indent="449263"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всех ситуациях взаимодействия с воспитанником педагог выступает как проводник общечеловеческого и собственного личного опыта гуманистического отношения к людям. Ему представлено право выбора тех или иных способов решения педагогических задач, создания конкретных условий воспитания и развития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17558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B5FC0-3AC9-42BD-A353-448794BC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Нормативной базой для составления Программы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1404C-59D2-47C7-AA67-AD6ACE03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57" y="1081975"/>
            <a:ext cx="10589512" cy="4229100"/>
          </a:xfrm>
        </p:spPr>
        <p:txBody>
          <a:bodyPr>
            <a:noAutofit/>
          </a:bodyPr>
          <a:lstStyle/>
          <a:p>
            <a:pPr marL="5019675" indent="449580" algn="just"/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Конвенция о правах ребенка (одобрена Генеральной Ассамблеей ООН 20.11.1989) (вступила в силу для СССР 15.09.1990)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https://www.consultant.ru/document/cons_doc_LAW_9959/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 декабря 2012 г. № 273-ФЗ ((в ред. от 29.12.2022г.) «Об образовании в Российской Федерации» 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http://www.consultant.ru/document/cons_doc_LAW_140174/</a:t>
            </a:r>
            <a:r>
              <a:rPr lang="ru-RU" sz="20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24 июля 1998 г. № 124-ФЗ (актуальная ред. от 14.07.2022) «Об основных гарантиях прав ребенка в Российской Федерации» </a:t>
            </a:r>
            <a:r>
              <a:rPr lang="ru-RU" sz="20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http://www.consultant.ru/document/cons_doc_LAW_19558/</a:t>
            </a:r>
            <a:r>
              <a:rPr lang="ru-RU" sz="2000" u="sng" kern="10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образования и науки Российской Федерации от 17 октября 2013 г. № 1155 (ред. от 08.11.2022) «Об утверждении федерального государственного образовательного стандарта дошкольного образования» (зарегистрирован Минюстом России 14 ноября 2013 г., регистрационный № 30384)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https://www.consultant.ru/document/cons_doc_LAW_154637/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B5FC0-3AC9-42BD-A353-448794BC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80814"/>
            <a:ext cx="10058402" cy="121920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Нормативной базой для составления Программы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1404C-59D2-47C7-AA67-AD6ACE03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10" y="1022889"/>
            <a:ext cx="10883980" cy="4229100"/>
          </a:xfrm>
        </p:spPr>
        <p:txBody>
          <a:bodyPr>
            <a:noAutofit/>
          </a:bodyPr>
          <a:lstStyle/>
          <a:p>
            <a:pPr marL="5019675" indent="449580" algn="just"/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Российской Федерации от 21.02.2022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http://publication.pravo.gov.ru/Document/View/0001202202220042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28.09.2020 № 28 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http://publication.pravo.gov.ru/Document/View/0001202012210122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27.10.2020 г. № 32 Об утверждении санитарных правил и норм СанПиН 2.3/2.4.3590-20 «Санитарно- эпидемиологические требования к организации общественного питания населения»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http://publication.pravo.gov.ru/Document/View/0001202011120001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B5FC0-3AC9-42BD-A353-448794BC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54899"/>
            <a:ext cx="10058402" cy="121920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Нормативной базой для составления Программы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1404C-59D2-47C7-AA67-AD6ACE03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61" y="914400"/>
            <a:ext cx="10798104" cy="4229100"/>
          </a:xfrm>
        </p:spPr>
        <p:txBody>
          <a:bodyPr>
            <a:noAutofit/>
          </a:bodyPr>
          <a:lstStyle/>
          <a:p>
            <a:pPr marL="5019675" indent="449580" algn="just"/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28.01.2021 г. № 2 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http://publication.pravo.gov.ru/Document/View/0001202102030022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просвещения Российской Федерации от 31.07.2020 № 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 (Зарегистрирован 31.08.2020 № 59599)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http://publication.pravo.gov.ru/Document/View/0001202009010021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образования и науки Российской Федерации от 20.09 2013 г. № 1082 «Об утверждении Положения о психолого-медико-педагогической комиссии» </a:t>
            </a:r>
            <a:r>
              <a:rPr lang="ru-RU" sz="20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https://docs.edu.gov.ru/document/f9ac867f68a01765ef9ce94ebfe9430e/</a:t>
            </a:r>
            <a:r>
              <a:rPr lang="ru-RU" sz="20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 </a:t>
            </a:r>
            <a:endParaRPr lang="ru-RU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Устав МДОУ «Детский сад № 25»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39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9557508"/>
              </p:ext>
            </p:extLst>
          </p:nvPr>
        </p:nvGraphicFramePr>
        <p:xfrm>
          <a:off x="1170708" y="2439961"/>
          <a:ext cx="9850584" cy="26614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92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Законодательный акт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ФЕДЕРАЛЬНАЯ ОБРАЗОВАТЕЛЬНАЯ ПРОГРАММА ДОШКОЛЬНОГО ОБРАЗОВАНИЯ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Дополнительные (парциальные) программы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371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государственный образовательный стандарт дошкольного образования 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Инновационная программа дошкольного образования «От рождения до школы», под редакцией Н.Е. </a:t>
                      </a:r>
                      <a:r>
                        <a:rPr lang="ru-RU" sz="1800" b="1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Вераксы</a:t>
                      </a:r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Т.С. Комаровой, Э.М. Дорофеевой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Дополнительные (парциальные) программы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F8F3E105-B976-4E7B-ADCC-16F42D455715}"/>
              </a:ext>
            </a:extLst>
          </p:cNvPr>
          <p:cNvSpPr txBox="1">
            <a:spLocks/>
          </p:cNvSpPr>
          <p:nvPr/>
        </p:nvSpPr>
        <p:spPr>
          <a:xfrm>
            <a:off x="1274617" y="719732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Нормативно-методическая основа образовательной программы</a:t>
            </a:r>
            <a:endParaRPr lang="ru-RU"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90F3D8-0F75-4F21-A8B1-C606834CB796}"/>
              </a:ext>
            </a:extLst>
          </p:cNvPr>
          <p:cNvSpPr txBox="1"/>
          <p:nvPr/>
        </p:nvSpPr>
        <p:spPr>
          <a:xfrm>
            <a:off x="422611" y="900460"/>
            <a:ext cx="115335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rtlCol="0" anchor="ctr" anchorCtr="0"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 А.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Дворецкая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Е. В. Горинова, Н. Е.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Рычка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irce-ExtraBold"/>
              </a:rPr>
              <a:t> «Социально-эмоциональное развитие детей дошкольного возраста»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20F3F-73DB-449C-90BD-D898845FC18F}"/>
              </a:ext>
            </a:extLst>
          </p:cNvPr>
          <p:cNvSpPr txBox="1"/>
          <p:nvPr/>
        </p:nvSpPr>
        <p:spPr>
          <a:xfrm>
            <a:off x="422611" y="3940004"/>
            <a:ext cx="11533582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rtlCol="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Т.Б. Филичева, Т.В. Чиркина. «Программа логопедической работы по преодолению фонетико-фонематического недоразвития у детей»</a:t>
            </a:r>
            <a:endParaRPr lang="ru" kern="12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A96C2-1D8F-432B-9881-BEF3E31A8721}"/>
              </a:ext>
            </a:extLst>
          </p:cNvPr>
          <p:cNvSpPr txBox="1"/>
          <p:nvPr/>
        </p:nvSpPr>
        <p:spPr>
          <a:xfrm>
            <a:off x="8505061" y="1699434"/>
            <a:ext cx="345113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rtlCol="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С.Н. Николаева. «Юный эколог»</a:t>
            </a:r>
            <a:endParaRPr lang="ru" kern="12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28571-588B-4A3A-B2A5-923404FD3BFE}"/>
              </a:ext>
            </a:extLst>
          </p:cNvPr>
          <p:cNvSpPr txBox="1"/>
          <p:nvPr/>
        </p:nvSpPr>
        <p:spPr>
          <a:xfrm>
            <a:off x="422611" y="3031155"/>
            <a:ext cx="11533582" cy="732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rtlCol="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Е.В. Брюханова. «Маленький художник» (программа художественно-эстетического развития детей 6-7 лет в изостудии</a:t>
            </a:r>
            <a:endParaRPr lang="ru" kern="12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26AA2-F468-43C8-B13F-21BF15B82620}"/>
              </a:ext>
            </a:extLst>
          </p:cNvPr>
          <p:cNvSpPr txBox="1"/>
          <p:nvPr/>
        </p:nvSpPr>
        <p:spPr>
          <a:xfrm>
            <a:off x="5966847" y="2226796"/>
            <a:ext cx="5989349" cy="646330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4310" tIns="194310" rIns="194310" bIns="194310" numCol="1" spcCol="1270" rtlCol="0" anchor="ctr" anchorCtr="0">
            <a:noAutofit/>
          </a:bodyPr>
          <a:lstStyle/>
          <a:p>
            <a:pPr marL="0" lvl="0" indent="0" algn="just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Е.К. Воронова. «Обучение плаванию в детском саду»</a:t>
            </a:r>
            <a:endParaRPr lang="ru" kern="1200" dirty="0">
              <a:solidFill>
                <a:schemeClr val="tx2"/>
              </a:solidFill>
            </a:endParaRPr>
          </a:p>
        </p:txBody>
      </p:sp>
      <p:sp>
        <p:nvSpPr>
          <p:cNvPr id="26" name="Заголовок 12">
            <a:extLst>
              <a:ext uri="{FF2B5EF4-FFF2-40B4-BE49-F238E27FC236}">
                <a16:creationId xmlns:a16="http://schemas.microsoft.com/office/drawing/2014/main" id="{C9615C17-DFD4-4969-9011-734E106C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5" y="113028"/>
            <a:ext cx="10058402" cy="63817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Парциальные программы</a:t>
            </a:r>
            <a:endParaRPr sz="6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D27EF-40F9-4E4E-BBEE-11832BD573DA}"/>
              </a:ext>
            </a:extLst>
          </p:cNvPr>
          <p:cNvSpPr txBox="1"/>
          <p:nvPr/>
        </p:nvSpPr>
        <p:spPr>
          <a:xfrm>
            <a:off x="422612" y="1692327"/>
            <a:ext cx="7992137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 Л. Тимофеева. «Формирование культуры безопасности у детей от 3 до 8 лет»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747D1-4359-44C0-9670-14A89D120B43}"/>
              </a:ext>
            </a:extLst>
          </p:cNvPr>
          <p:cNvSpPr txBox="1"/>
          <p:nvPr/>
        </p:nvSpPr>
        <p:spPr>
          <a:xfrm>
            <a:off x="422611" y="4762285"/>
            <a:ext cx="1153358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SzPts val="1200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математического развития дошкольников «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Игралочка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под ред. Л.Г. Петерсон, Е.Е.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Кочемасовой</a:t>
            </a:r>
            <a:endParaRPr lang="ru-RU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4EECA-BA32-4B20-BC5B-8BD6C3F15287}"/>
              </a:ext>
            </a:extLst>
          </p:cNvPr>
          <p:cNvSpPr txBox="1"/>
          <p:nvPr/>
        </p:nvSpPr>
        <p:spPr>
          <a:xfrm>
            <a:off x="422611" y="5311209"/>
            <a:ext cx="115335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buSzPts val="1200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 А. Поваляев, Г.В. Глушкова, Н.А. Иванова, Е.В.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Сарфанова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С.И. Мусиенко «НАУСТИМ — цифровая интерактивная среда»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2FB58-B3A7-4973-8917-99EB8A522424}"/>
              </a:ext>
            </a:extLst>
          </p:cNvPr>
          <p:cNvSpPr txBox="1"/>
          <p:nvPr/>
        </p:nvSpPr>
        <p:spPr>
          <a:xfrm>
            <a:off x="422611" y="2219688"/>
            <a:ext cx="5376064" cy="646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«Люблю тебя, мой Ярославль!», под ред. В.А.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Шматухи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154</TotalTime>
  <Words>2132</Words>
  <Application>Microsoft Office PowerPoint</Application>
  <PresentationFormat>Широкоэкранный</PresentationFormat>
  <Paragraphs>131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Segoe Print</vt:lpstr>
      <vt:lpstr>Symbol</vt:lpstr>
      <vt:lpstr>Times New Roman</vt:lpstr>
      <vt:lpstr>Wingdings</vt:lpstr>
      <vt:lpstr>Природа 16 х 9</vt:lpstr>
      <vt:lpstr>ОБРАЗОВАТЕЛЬНАЯ ПРОГРАММА</vt:lpstr>
      <vt:lpstr>Образовательная программа</vt:lpstr>
      <vt:lpstr>Образовательная программа</vt:lpstr>
      <vt:lpstr>Образовательная программа</vt:lpstr>
      <vt:lpstr>Нормативной базой для составления Программы являются:</vt:lpstr>
      <vt:lpstr>Нормативной базой для составления Программы являются:</vt:lpstr>
      <vt:lpstr>Нормативной базой для составления Программы являются:</vt:lpstr>
      <vt:lpstr>Презентация PowerPoint</vt:lpstr>
      <vt:lpstr>Парциальные программы</vt:lpstr>
      <vt:lpstr>Программа направлена на разностороннее развитие детей с 2 до 7 лет с учётом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деятельности.</vt:lpstr>
      <vt:lpstr>Образовательная программа</vt:lpstr>
      <vt:lpstr>Презентация PowerPoint</vt:lpstr>
      <vt:lpstr>Презентация PowerPoint</vt:lpstr>
      <vt:lpstr>Образовательная программа</vt:lpstr>
      <vt:lpstr>Образовательная программа</vt:lpstr>
      <vt:lpstr>Образовательная программа</vt:lpstr>
      <vt:lpstr>Образовательная программа</vt:lpstr>
      <vt:lpstr>Образовательная программа</vt:lpstr>
      <vt:lpstr>Образовательная программа</vt:lpstr>
      <vt:lpstr>Презентация PowerPoint</vt:lpstr>
      <vt:lpstr>Презентация PowerPoint</vt:lpstr>
      <vt:lpstr>Мы рады каждому и всегда открыты для сотрудничества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</dc:title>
  <dc:creator>User</dc:creator>
  <cp:lastModifiedBy>Группа 13</cp:lastModifiedBy>
  <cp:revision>9</cp:revision>
  <dcterms:created xsi:type="dcterms:W3CDTF">2021-12-16T15:46:41Z</dcterms:created>
  <dcterms:modified xsi:type="dcterms:W3CDTF">2023-11-21T00:45:52Z</dcterms:modified>
</cp:coreProperties>
</file>