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68" r:id="rId10"/>
    <p:sldId id="267" r:id="rId11"/>
    <p:sldId id="269" r:id="rId12"/>
    <p:sldId id="261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6AF0"/>
    <a:srgbClr val="000066"/>
    <a:srgbClr val="AC23E9"/>
    <a:srgbClr val="006600"/>
    <a:srgbClr val="008000"/>
    <a:srgbClr val="9999FF"/>
    <a:srgbClr val="FFFFFF"/>
    <a:srgbClr val="FFFF00"/>
    <a:srgbClr val="FFFF99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97" autoAdjust="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4EBDB-4F10-4843-BA55-317AA8C19FAA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F435-4115-493C-9663-9CCF21E84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4EBDB-4F10-4843-BA55-317AA8C19FAA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F435-4115-493C-9663-9CCF21E84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4EBDB-4F10-4843-BA55-317AA8C19FAA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F435-4115-493C-9663-9CCF21E84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4EBDB-4F10-4843-BA55-317AA8C19FAA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F435-4115-493C-9663-9CCF21E84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4EBDB-4F10-4843-BA55-317AA8C19FAA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F435-4115-493C-9663-9CCF21E84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4EBDB-4F10-4843-BA55-317AA8C19FAA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F435-4115-493C-9663-9CCF21E84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4EBDB-4F10-4843-BA55-317AA8C19FAA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F435-4115-493C-9663-9CCF21E84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4EBDB-4F10-4843-BA55-317AA8C19FAA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F435-4115-493C-9663-9CCF21E84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4EBDB-4F10-4843-BA55-317AA8C19FAA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F435-4115-493C-9663-9CCF21E84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4EBDB-4F10-4843-BA55-317AA8C19FAA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F435-4115-493C-9663-9CCF21E84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4EBDB-4F10-4843-BA55-317AA8C19FAA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AF435-4115-493C-9663-9CCF21E84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4EBDB-4F10-4843-BA55-317AA8C19FAA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AF435-4115-493C-9663-9CCF21E84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www.lenagold.ru/fon/flo/sir/lilac21.jpg"/>
          <p:cNvPicPr>
            <a:picLocks noChangeAspect="1" noChangeArrowheads="1"/>
          </p:cNvPicPr>
          <p:nvPr/>
        </p:nvPicPr>
        <p:blipFill>
          <a:blip r:embed="rId2" cstate="print">
            <a:lum bright="20000" contrast="30000"/>
          </a:blip>
          <a:srcRect r="21368" b="-8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4" descr="http://to-world-travel.ru/img/2015/042617/1447927"/>
          <p:cNvPicPr>
            <a:picLocks noChangeAspect="1" noChangeArrowheads="1"/>
          </p:cNvPicPr>
          <p:nvPr/>
        </p:nvPicPr>
        <p:blipFill>
          <a:blip r:embed="rId3" cstate="print">
            <a:lum bright="20000" contrast="40000"/>
          </a:blip>
          <a:srcRect/>
          <a:stretch>
            <a:fillRect/>
          </a:stretch>
        </p:blipFill>
        <p:spPr bwMode="auto">
          <a:xfrm>
            <a:off x="1115616" y="1484784"/>
            <a:ext cx="7632848" cy="5048585"/>
          </a:xfrm>
          <a:prstGeom prst="roundRect">
            <a:avLst/>
          </a:prstGeom>
          <a:noFill/>
          <a:ln w="101600">
            <a:solidFill>
              <a:srgbClr val="C76AF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51520" y="260648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Georgia" pitchFamily="18" charset="0"/>
              </a:rPr>
              <a:t>                      </a:t>
            </a:r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Franklin Gothic Heavy" pitchFamily="34" charset="0"/>
              </a:rPr>
              <a:t>«НАТЮРМОРТ»</a:t>
            </a:r>
            <a:r>
              <a:rPr lang="ru-RU" sz="3600" b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Georgia" pitchFamily="18" charset="0"/>
              </a:rPr>
              <a:t>                               </a:t>
            </a:r>
            <a:r>
              <a:rPr lang="ru-RU" sz="3600" b="1" dirty="0" smtClean="0">
                <a:solidFill>
                  <a:srgbClr val="002060"/>
                </a:solidFill>
                <a:latin typeface="Georgia" pitchFamily="18" charset="0"/>
              </a:rPr>
              <a:t>Встреча шестая</a:t>
            </a:r>
          </a:p>
        </p:txBody>
      </p:sp>
      <p:pic>
        <p:nvPicPr>
          <p:cNvPr id="14342" name="Picture 6" descr="http://data.photo.sibnet.ru/upload/imggreat/121743251397.jpg"/>
          <p:cNvPicPr>
            <a:picLocks noChangeAspect="1" noChangeArrowheads="1"/>
          </p:cNvPicPr>
          <p:nvPr/>
        </p:nvPicPr>
        <p:blipFill>
          <a:blip r:embed="rId4" cstate="print">
            <a:lum bright="10000" contrast="20000"/>
          </a:blip>
          <a:srcRect/>
          <a:stretch>
            <a:fillRect/>
          </a:stretch>
        </p:blipFill>
        <p:spPr bwMode="auto">
          <a:xfrm>
            <a:off x="179512" y="1196752"/>
            <a:ext cx="2775308" cy="2664296"/>
          </a:xfrm>
          <a:prstGeom prst="snip2DiagRect">
            <a:avLst/>
          </a:prstGeom>
          <a:noFill/>
          <a:ln w="66675">
            <a:solidFill>
              <a:srgbClr val="C76A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www.lenagold.ru/fon/flo/sir/lilac21.jpg"/>
          <p:cNvPicPr>
            <a:picLocks noChangeAspect="1" noChangeArrowheads="1"/>
          </p:cNvPicPr>
          <p:nvPr/>
        </p:nvPicPr>
        <p:blipFill>
          <a:blip r:embed="rId2" cstate="print">
            <a:lum bright="20000" contrast="30000"/>
          </a:blip>
          <a:srcRect r="21368" b="-8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4" descr="http://to-world-travel.ru/img/2015/042617/1447927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12006" t="1779" r="10621" b="11066"/>
          <a:stretch>
            <a:fillRect/>
          </a:stretch>
        </p:blipFill>
        <p:spPr bwMode="auto">
          <a:xfrm>
            <a:off x="323528" y="2060848"/>
            <a:ext cx="4608512" cy="3893398"/>
          </a:xfrm>
          <a:prstGeom prst="roundRect">
            <a:avLst/>
          </a:prstGeom>
          <a:noFill/>
          <a:ln w="88900">
            <a:solidFill>
              <a:srgbClr val="C76AF0"/>
            </a:solidFill>
          </a:ln>
        </p:spPr>
      </p:pic>
      <p:pic>
        <p:nvPicPr>
          <p:cNvPr id="9" name="Picture 4" descr="http://to-world-travel.ru/img/2015/042617/1447927"/>
          <p:cNvPicPr>
            <a:picLocks noChangeAspect="1" noChangeArrowheads="1"/>
          </p:cNvPicPr>
          <p:nvPr/>
        </p:nvPicPr>
        <p:blipFill>
          <a:blip r:embed="rId4" cstate="print">
            <a:lum bright="10000" contrast="30000"/>
          </a:blip>
          <a:srcRect l="26277" t="10584" r="16788" b="16423"/>
          <a:stretch>
            <a:fillRect/>
          </a:stretch>
        </p:blipFill>
        <p:spPr bwMode="auto">
          <a:xfrm>
            <a:off x="5364088" y="2996952"/>
            <a:ext cx="3041941" cy="2924944"/>
          </a:xfrm>
          <a:prstGeom prst="roundRect">
            <a:avLst/>
          </a:prstGeom>
          <a:noFill/>
          <a:ln w="88900">
            <a:solidFill>
              <a:srgbClr val="C76AF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004048" y="5949280"/>
            <a:ext cx="4139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66"/>
                </a:solidFill>
              </a:rPr>
              <a:t>                  Зинаида Серебрякова </a:t>
            </a:r>
          </a:p>
          <a:p>
            <a:r>
              <a:rPr lang="ru-RU" b="1" dirty="0" smtClean="0">
                <a:solidFill>
                  <a:srgbClr val="000066"/>
                </a:solidFill>
              </a:rPr>
              <a:t>«Натюрморт с атрибутами искусства»</a:t>
            </a:r>
            <a:endParaRPr lang="ru-RU" b="1" dirty="0">
              <a:solidFill>
                <a:srgbClr val="00006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5949280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66"/>
                </a:solidFill>
              </a:rPr>
              <a:t>                  Илья </a:t>
            </a:r>
            <a:r>
              <a:rPr lang="ru-RU" b="1" dirty="0" smtClean="0">
                <a:solidFill>
                  <a:srgbClr val="000066"/>
                </a:solidFill>
              </a:rPr>
              <a:t>М</a:t>
            </a:r>
            <a:r>
              <a:rPr lang="ru-RU" b="1" dirty="0" smtClean="0">
                <a:solidFill>
                  <a:srgbClr val="000066"/>
                </a:solidFill>
              </a:rPr>
              <a:t>ашков</a:t>
            </a:r>
          </a:p>
          <a:p>
            <a:r>
              <a:rPr lang="ru-RU" b="1" dirty="0" smtClean="0">
                <a:solidFill>
                  <a:srgbClr val="000066"/>
                </a:solidFill>
              </a:rPr>
              <a:t>«Натюрморт с </a:t>
            </a:r>
            <a:r>
              <a:rPr lang="ru-RU" b="1" dirty="0" smtClean="0">
                <a:solidFill>
                  <a:srgbClr val="000066"/>
                </a:solidFill>
              </a:rPr>
              <a:t> </a:t>
            </a:r>
            <a:r>
              <a:rPr lang="ru-RU" b="1" dirty="0" smtClean="0">
                <a:solidFill>
                  <a:srgbClr val="000066"/>
                </a:solidFill>
              </a:rPr>
              <a:t>фарфоровыми фигурками»</a:t>
            </a:r>
            <a:endParaRPr lang="ru-RU" b="1" dirty="0">
              <a:solidFill>
                <a:srgbClr val="00006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5616" y="332656"/>
            <a:ext cx="61926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66"/>
                </a:solidFill>
                <a:latin typeface="Georgia" pitchFamily="18" charset="0"/>
              </a:rPr>
              <a:t>Посмотрим натюрморт Машкова:</a:t>
            </a:r>
          </a:p>
          <a:p>
            <a:r>
              <a:rPr lang="ru-RU" sz="2400" b="1" dirty="0" smtClean="0">
                <a:solidFill>
                  <a:srgbClr val="000066"/>
                </a:solidFill>
                <a:latin typeface="Georgia" pitchFamily="18" charset="0"/>
              </a:rPr>
              <a:t>Фигурки на картине из фарфора,</a:t>
            </a:r>
          </a:p>
          <a:p>
            <a:r>
              <a:rPr lang="ru-RU" sz="2400" b="1" dirty="0" smtClean="0">
                <a:solidFill>
                  <a:srgbClr val="000066"/>
                </a:solidFill>
                <a:latin typeface="Georgia" pitchFamily="18" charset="0"/>
              </a:rPr>
              <a:t>Здесь фрукты словно на параде</a:t>
            </a:r>
          </a:p>
          <a:p>
            <a:r>
              <a:rPr lang="ru-RU" sz="2400" b="1" dirty="0" smtClean="0">
                <a:solidFill>
                  <a:srgbClr val="000066"/>
                </a:solidFill>
                <a:latin typeface="Georgia" pitchFamily="18" charset="0"/>
              </a:rPr>
              <a:t>Представлены к большой награде.</a:t>
            </a:r>
          </a:p>
          <a:p>
            <a:endParaRPr lang="ru-RU" sz="2400" b="1" dirty="0">
              <a:solidFill>
                <a:srgbClr val="000066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www.lenagold.ru/fon/flo/sir/lilac21.jpg"/>
          <p:cNvPicPr>
            <a:picLocks noChangeAspect="1" noChangeArrowheads="1"/>
          </p:cNvPicPr>
          <p:nvPr/>
        </p:nvPicPr>
        <p:blipFill>
          <a:blip r:embed="rId2" cstate="print">
            <a:lum bright="20000" contrast="30000"/>
          </a:blip>
          <a:srcRect r="21368" b="-8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4" descr="http://to-world-travel.ru/img/2015/042617/1447927"/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</a:blip>
          <a:srcRect l="3947" t="17483" r="5263" b="1815"/>
          <a:stretch>
            <a:fillRect/>
          </a:stretch>
        </p:blipFill>
        <p:spPr bwMode="auto">
          <a:xfrm>
            <a:off x="251520" y="2204864"/>
            <a:ext cx="4968552" cy="3312368"/>
          </a:xfrm>
          <a:prstGeom prst="roundRect">
            <a:avLst/>
          </a:prstGeom>
          <a:noFill/>
          <a:ln w="88900">
            <a:solidFill>
              <a:srgbClr val="C76AF0"/>
            </a:solidFill>
          </a:ln>
        </p:spPr>
      </p:pic>
      <p:pic>
        <p:nvPicPr>
          <p:cNvPr id="9" name="Picture 4" descr="http://to-world-travel.ru/img/2015/042617/1447927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tretch>
            <a:fillRect/>
          </a:stretch>
        </p:blipFill>
        <p:spPr bwMode="auto">
          <a:xfrm>
            <a:off x="5076056" y="3789040"/>
            <a:ext cx="3758964" cy="2819223"/>
          </a:xfrm>
          <a:prstGeom prst="roundRect">
            <a:avLst/>
          </a:prstGeom>
          <a:noFill/>
          <a:ln w="88900">
            <a:solidFill>
              <a:srgbClr val="C76AF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1043608" y="260648"/>
            <a:ext cx="7020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66"/>
                </a:solidFill>
                <a:latin typeface="Georgia" pitchFamily="18" charset="0"/>
              </a:rPr>
              <a:t>Любовались сиренью Морозова,</a:t>
            </a:r>
          </a:p>
          <a:p>
            <a:r>
              <a:rPr lang="ru-RU" sz="2400" b="1" dirty="0" smtClean="0">
                <a:solidFill>
                  <a:srgbClr val="000066"/>
                </a:solidFill>
                <a:latin typeface="Georgia" pitchFamily="18" charset="0"/>
              </a:rPr>
              <a:t>Незабудками Грабаря…</a:t>
            </a:r>
          </a:p>
          <a:p>
            <a:r>
              <a:rPr lang="ru-RU" sz="2400" b="1" dirty="0" smtClean="0">
                <a:solidFill>
                  <a:srgbClr val="000066"/>
                </a:solidFill>
                <a:latin typeface="Georgia" pitchFamily="18" charset="0"/>
              </a:rPr>
              <a:t>И с желаньем большим и радостью </a:t>
            </a:r>
            <a:endParaRPr lang="ru-RU" sz="2400" b="1" dirty="0" smtClean="0">
              <a:solidFill>
                <a:srgbClr val="000066"/>
              </a:solidFill>
              <a:latin typeface="Georgia" pitchFamily="18" charset="0"/>
            </a:endParaRPr>
          </a:p>
          <a:p>
            <a:r>
              <a:rPr lang="ru-RU" sz="2400" b="1" dirty="0" smtClean="0">
                <a:solidFill>
                  <a:srgbClr val="000066"/>
                </a:solidFill>
                <a:latin typeface="Georgia" pitchFamily="18" charset="0"/>
              </a:rPr>
              <a:t>В  мастерской  мы сидели, творя…</a:t>
            </a:r>
          </a:p>
          <a:p>
            <a:endParaRPr lang="ru-RU" sz="2400" b="1" dirty="0" smtClean="0">
              <a:solidFill>
                <a:srgbClr val="000066"/>
              </a:solidFill>
              <a:latin typeface="Georgia" pitchFamily="18" charset="0"/>
            </a:endParaRPr>
          </a:p>
          <a:p>
            <a:endParaRPr lang="ru-RU" sz="2400" b="1" dirty="0" smtClean="0">
              <a:solidFill>
                <a:srgbClr val="000066"/>
              </a:solidFill>
              <a:latin typeface="Georgia" pitchFamily="18" charset="0"/>
            </a:endParaRPr>
          </a:p>
        </p:txBody>
      </p:sp>
      <p:pic>
        <p:nvPicPr>
          <p:cNvPr id="8" name="Picture 4" descr="http://to-world-travel.ru/img/2015/042617/1447927"/>
          <p:cNvPicPr>
            <a:picLocks noChangeAspect="1" noChangeArrowheads="1"/>
          </p:cNvPicPr>
          <p:nvPr/>
        </p:nvPicPr>
        <p:blipFill>
          <a:blip r:embed="rId5" cstate="print">
            <a:lum bright="10000" contrast="30000"/>
          </a:blip>
          <a:srcRect l="22471" t="6420" r="14932" b="10117"/>
          <a:stretch>
            <a:fillRect/>
          </a:stretch>
        </p:blipFill>
        <p:spPr bwMode="auto">
          <a:xfrm>
            <a:off x="6228184" y="1988840"/>
            <a:ext cx="2304256" cy="2304256"/>
          </a:xfrm>
          <a:prstGeom prst="roundRect">
            <a:avLst/>
          </a:prstGeom>
          <a:noFill/>
          <a:ln w="88900">
            <a:solidFill>
              <a:srgbClr val="C76A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www.lenagold.ru/fon/flo/sir/lilac21.jpg"/>
          <p:cNvPicPr>
            <a:picLocks noChangeAspect="1" noChangeArrowheads="1"/>
          </p:cNvPicPr>
          <p:nvPr/>
        </p:nvPicPr>
        <p:blipFill>
          <a:blip r:embed="rId2" cstate="print">
            <a:lum bright="20000" contrast="30000"/>
          </a:blip>
          <a:srcRect r="21368" b="-8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043608" y="260648"/>
            <a:ext cx="7560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66"/>
                </a:solidFill>
                <a:latin typeface="Georgia" pitchFamily="18" charset="0"/>
              </a:rPr>
              <a:t>Рисунок  пастелью – это не просто:</a:t>
            </a:r>
          </a:p>
          <a:p>
            <a:r>
              <a:rPr lang="ru-RU" sz="2800" b="1" dirty="0" smtClean="0">
                <a:solidFill>
                  <a:srgbClr val="000066"/>
                </a:solidFill>
                <a:latin typeface="Georgia" pitchFamily="18" charset="0"/>
              </a:rPr>
              <a:t>Сначала сиеной  сделать набросок…</a:t>
            </a:r>
          </a:p>
          <a:p>
            <a:endParaRPr lang="ru-RU" sz="2800" b="1" dirty="0" smtClean="0">
              <a:solidFill>
                <a:srgbClr val="000066"/>
              </a:solidFill>
              <a:latin typeface="Georgia" pitchFamily="18" charset="0"/>
            </a:endParaRPr>
          </a:p>
        </p:txBody>
      </p:sp>
      <p:pic>
        <p:nvPicPr>
          <p:cNvPr id="5121" name="Picture 1" descr="I:\DCIM\101MSDCF\DSC01337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251520" y="1412776"/>
            <a:ext cx="5184576" cy="3888432"/>
          </a:xfrm>
          <a:prstGeom prst="roundRect">
            <a:avLst/>
          </a:prstGeom>
          <a:noFill/>
          <a:ln w="57150">
            <a:solidFill>
              <a:srgbClr val="C76AF0"/>
            </a:solidFill>
          </a:ln>
        </p:spPr>
      </p:pic>
      <p:pic>
        <p:nvPicPr>
          <p:cNvPr id="5122" name="Picture 2" descr="I:\DCIM\101MSDCF\DSC01346.JPG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/>
          <a:stretch>
            <a:fillRect/>
          </a:stretch>
        </p:blipFill>
        <p:spPr bwMode="auto">
          <a:xfrm>
            <a:off x="5364088" y="3861048"/>
            <a:ext cx="3552395" cy="2664296"/>
          </a:xfrm>
          <a:prstGeom prst="roundRect">
            <a:avLst/>
          </a:prstGeom>
          <a:noFill/>
          <a:ln w="57150">
            <a:solidFill>
              <a:srgbClr val="C76AF0"/>
            </a:solidFill>
          </a:ln>
        </p:spPr>
      </p:pic>
      <p:pic>
        <p:nvPicPr>
          <p:cNvPr id="5123" name="Picture 3" descr="I:\DCIM\101MSDCF\DSC01338.JPG"/>
          <p:cNvPicPr>
            <a:picLocks noChangeAspect="1" noChangeArrowheads="1"/>
          </p:cNvPicPr>
          <p:nvPr/>
        </p:nvPicPr>
        <p:blipFill>
          <a:blip r:embed="rId5" cstate="print">
            <a:lum bright="10000" contrast="20000"/>
          </a:blip>
          <a:srcRect l="11766" t="13447" r="12595" b="21559"/>
          <a:stretch>
            <a:fillRect/>
          </a:stretch>
        </p:blipFill>
        <p:spPr bwMode="auto">
          <a:xfrm>
            <a:off x="5580112" y="1484784"/>
            <a:ext cx="3240360" cy="2088232"/>
          </a:xfrm>
          <a:prstGeom prst="roundRect">
            <a:avLst/>
          </a:prstGeom>
          <a:noFill/>
          <a:ln w="57150">
            <a:solidFill>
              <a:srgbClr val="C76A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www.lenagold.ru/fon/flo/sir/lilac21.jpg"/>
          <p:cNvPicPr>
            <a:picLocks noChangeAspect="1" noChangeArrowheads="1"/>
          </p:cNvPicPr>
          <p:nvPr/>
        </p:nvPicPr>
        <p:blipFill>
          <a:blip r:embed="rId2" cstate="print">
            <a:lum bright="20000" contrast="30000"/>
          </a:blip>
          <a:srcRect r="21368" b="-8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043608" y="260648"/>
            <a:ext cx="7560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66"/>
                </a:solidFill>
                <a:latin typeface="Georgia" pitchFamily="18" charset="0"/>
              </a:rPr>
              <a:t>Цветами рисуем барашки и тени…</a:t>
            </a:r>
          </a:p>
          <a:p>
            <a:r>
              <a:rPr lang="ru-RU" sz="2800" b="1" dirty="0" smtClean="0">
                <a:solidFill>
                  <a:srgbClr val="000066"/>
                </a:solidFill>
                <a:latin typeface="Georgia" pitchFamily="18" charset="0"/>
              </a:rPr>
              <a:t>И вот расцвели у нас ветки сирени!</a:t>
            </a:r>
          </a:p>
          <a:p>
            <a:endParaRPr lang="ru-RU" sz="2800" b="1" dirty="0" smtClean="0">
              <a:solidFill>
                <a:srgbClr val="000066"/>
              </a:solidFill>
              <a:latin typeface="Georgia" pitchFamily="18" charset="0"/>
            </a:endParaRPr>
          </a:p>
        </p:txBody>
      </p:sp>
      <p:pic>
        <p:nvPicPr>
          <p:cNvPr id="5121" name="Picture 1" descr="I:\DCIM\101MSDCF\DSC01337.JPG"/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</a:blip>
          <a:stretch>
            <a:fillRect/>
          </a:stretch>
        </p:blipFill>
        <p:spPr bwMode="auto">
          <a:xfrm>
            <a:off x="251520" y="1412776"/>
            <a:ext cx="5184576" cy="3888432"/>
          </a:xfrm>
          <a:prstGeom prst="roundRect">
            <a:avLst/>
          </a:prstGeom>
          <a:noFill/>
          <a:ln w="57150">
            <a:solidFill>
              <a:srgbClr val="C76AF0"/>
            </a:solidFill>
          </a:ln>
        </p:spPr>
      </p:pic>
      <p:pic>
        <p:nvPicPr>
          <p:cNvPr id="5122" name="Picture 2" descr="I:\DCIM\101MSDCF\DSC01346.JPG"/>
          <p:cNvPicPr>
            <a:picLocks noChangeAspect="1" noChangeArrowheads="1"/>
          </p:cNvPicPr>
          <p:nvPr/>
        </p:nvPicPr>
        <p:blipFill>
          <a:blip r:embed="rId4" cstate="print">
            <a:lum bright="10000" contrast="20000"/>
          </a:blip>
          <a:stretch>
            <a:fillRect/>
          </a:stretch>
        </p:blipFill>
        <p:spPr bwMode="auto">
          <a:xfrm>
            <a:off x="5364088" y="3861048"/>
            <a:ext cx="3552394" cy="2664296"/>
          </a:xfrm>
          <a:prstGeom prst="roundRect">
            <a:avLst/>
          </a:prstGeom>
          <a:noFill/>
          <a:ln w="57150">
            <a:solidFill>
              <a:srgbClr val="C76AF0"/>
            </a:solidFill>
          </a:ln>
        </p:spPr>
      </p:pic>
      <p:pic>
        <p:nvPicPr>
          <p:cNvPr id="24578" name="Picture 2" descr="I:\DCIM\101MSDCF\DSC01367.JPG"/>
          <p:cNvPicPr>
            <a:picLocks noChangeAspect="1" noChangeArrowheads="1"/>
          </p:cNvPicPr>
          <p:nvPr/>
        </p:nvPicPr>
        <p:blipFill>
          <a:blip r:embed="rId5" cstate="print">
            <a:lum contrast="61000"/>
          </a:blip>
          <a:srcRect l="14025" t="6233" r="8839" b="25198"/>
          <a:stretch>
            <a:fillRect/>
          </a:stretch>
        </p:blipFill>
        <p:spPr bwMode="auto">
          <a:xfrm>
            <a:off x="5652120" y="1556792"/>
            <a:ext cx="3132348" cy="2088232"/>
          </a:xfrm>
          <a:prstGeom prst="roundRect">
            <a:avLst/>
          </a:prstGeom>
          <a:noFill/>
          <a:ln w="57150">
            <a:solidFill>
              <a:srgbClr val="C76A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www.lenagold.ru/fon/flo/sir/lilac21.jpg"/>
          <p:cNvPicPr>
            <a:picLocks noChangeAspect="1" noChangeArrowheads="1"/>
          </p:cNvPicPr>
          <p:nvPr/>
        </p:nvPicPr>
        <p:blipFill>
          <a:blip r:embed="rId2" cstate="print">
            <a:lum bright="20000" contrast="30000"/>
          </a:blip>
          <a:srcRect r="21368" b="-8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043608" y="260648"/>
            <a:ext cx="7560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66"/>
                </a:solidFill>
                <a:latin typeface="Georgia" pitchFamily="18" charset="0"/>
              </a:rPr>
              <a:t>Стараются мамы, стараются дети –</a:t>
            </a:r>
          </a:p>
          <a:p>
            <a:r>
              <a:rPr lang="ru-RU" sz="2800" b="1" dirty="0" smtClean="0">
                <a:solidFill>
                  <a:srgbClr val="000066"/>
                </a:solidFill>
                <a:latin typeface="Georgia" pitchFamily="18" charset="0"/>
              </a:rPr>
              <a:t>Палитра цветов оживает в букете!</a:t>
            </a:r>
          </a:p>
          <a:p>
            <a:endParaRPr lang="ru-RU" sz="2800" b="1" dirty="0" smtClean="0">
              <a:solidFill>
                <a:srgbClr val="000066"/>
              </a:solidFill>
              <a:latin typeface="Georgia" pitchFamily="18" charset="0"/>
            </a:endParaRPr>
          </a:p>
        </p:txBody>
      </p:sp>
      <p:pic>
        <p:nvPicPr>
          <p:cNvPr id="5121" name="Picture 1" descr="I:\DCIM\101MSDCF\DSC01337.JPG"/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</a:blip>
          <a:stretch>
            <a:fillRect/>
          </a:stretch>
        </p:blipFill>
        <p:spPr bwMode="auto">
          <a:xfrm>
            <a:off x="395536" y="1412776"/>
            <a:ext cx="5184576" cy="3888432"/>
          </a:xfrm>
          <a:prstGeom prst="roundRect">
            <a:avLst/>
          </a:prstGeom>
          <a:noFill/>
          <a:ln w="57150">
            <a:solidFill>
              <a:srgbClr val="C76AF0"/>
            </a:solidFill>
          </a:ln>
        </p:spPr>
      </p:pic>
      <p:pic>
        <p:nvPicPr>
          <p:cNvPr id="25602" name="Picture 2" descr="I:\DCIM\101MSDCF\DSC01407.JPG"/>
          <p:cNvPicPr>
            <a:picLocks noChangeAspect="1" noChangeArrowheads="1"/>
          </p:cNvPicPr>
          <p:nvPr/>
        </p:nvPicPr>
        <p:blipFill>
          <a:blip r:embed="rId4" cstate="print">
            <a:lum bright="10000" contrast="20000"/>
          </a:blip>
          <a:srcRect l="8228" t="2742" b="6787"/>
          <a:stretch>
            <a:fillRect/>
          </a:stretch>
        </p:blipFill>
        <p:spPr bwMode="auto">
          <a:xfrm>
            <a:off x="6228184" y="1628800"/>
            <a:ext cx="1807759" cy="2376264"/>
          </a:xfrm>
          <a:prstGeom prst="roundRect">
            <a:avLst/>
          </a:prstGeom>
          <a:noFill/>
          <a:ln w="57150">
            <a:solidFill>
              <a:srgbClr val="C76AF0"/>
            </a:solidFill>
          </a:ln>
        </p:spPr>
      </p:pic>
      <p:pic>
        <p:nvPicPr>
          <p:cNvPr id="25603" name="Picture 3" descr="I:\DCIM\101MSDCF\DSC01404.JPG"/>
          <p:cNvPicPr>
            <a:picLocks noChangeAspect="1" noChangeArrowheads="1"/>
          </p:cNvPicPr>
          <p:nvPr/>
        </p:nvPicPr>
        <p:blipFill>
          <a:blip r:embed="rId5" cstate="print">
            <a:lum contrast="69000"/>
          </a:blip>
          <a:srcRect l="9760" t="13013" r="13790" b="7563"/>
          <a:stretch>
            <a:fillRect/>
          </a:stretch>
        </p:blipFill>
        <p:spPr bwMode="auto">
          <a:xfrm>
            <a:off x="5580112" y="4221088"/>
            <a:ext cx="3014698" cy="2348880"/>
          </a:xfrm>
          <a:prstGeom prst="roundRect">
            <a:avLst/>
          </a:prstGeom>
          <a:noFill/>
          <a:ln w="57150">
            <a:solidFill>
              <a:srgbClr val="C76A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www.lenagold.ru/fon/flo/sir/lilac21.jpg"/>
          <p:cNvPicPr>
            <a:picLocks noChangeAspect="1" noChangeArrowheads="1"/>
          </p:cNvPicPr>
          <p:nvPr/>
        </p:nvPicPr>
        <p:blipFill>
          <a:blip r:embed="rId2" cstate="print">
            <a:lum bright="20000" contrast="30000"/>
          </a:blip>
          <a:srcRect r="21368" b="-8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83568" y="260648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66"/>
                </a:solidFill>
                <a:latin typeface="Georgia" pitchFamily="18" charset="0"/>
              </a:rPr>
              <a:t>Не хуже Морозовской и Грабаря</a:t>
            </a:r>
          </a:p>
          <a:p>
            <a:r>
              <a:rPr lang="ru-RU" sz="2800" b="1" dirty="0" smtClean="0">
                <a:solidFill>
                  <a:srgbClr val="000066"/>
                </a:solidFill>
                <a:latin typeface="Georgia" pitchFamily="18" charset="0"/>
              </a:rPr>
              <a:t>Сирень распустилась, нам радость даря!</a:t>
            </a:r>
          </a:p>
        </p:txBody>
      </p:sp>
      <p:pic>
        <p:nvPicPr>
          <p:cNvPr id="26626" name="Picture 2" descr="I:\DCIM\101MSDCF\DSC01393.JPG"/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</a:blip>
          <a:srcRect t="6349" b="3975"/>
          <a:stretch>
            <a:fillRect/>
          </a:stretch>
        </p:blipFill>
        <p:spPr bwMode="auto">
          <a:xfrm>
            <a:off x="611560" y="1340767"/>
            <a:ext cx="7776864" cy="5230475"/>
          </a:xfrm>
          <a:prstGeom prst="roundRect">
            <a:avLst/>
          </a:prstGeom>
          <a:noFill/>
          <a:ln w="57150">
            <a:solidFill>
              <a:srgbClr val="C76A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www.lenagold.ru/fon/flo/sir/lilac21.jpg"/>
          <p:cNvPicPr>
            <a:picLocks noChangeAspect="1" noChangeArrowheads="1"/>
          </p:cNvPicPr>
          <p:nvPr/>
        </p:nvPicPr>
        <p:blipFill>
          <a:blip r:embed="rId2" cstate="print">
            <a:lum bright="20000" contrast="30000"/>
          </a:blip>
          <a:srcRect r="21368" b="-8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4" descr="http://to-world-travel.ru/img/2015/042617/1447927"/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</a:blip>
          <a:stretch>
            <a:fillRect/>
          </a:stretch>
        </p:blipFill>
        <p:spPr bwMode="auto">
          <a:xfrm>
            <a:off x="5292080" y="3933056"/>
            <a:ext cx="3600400" cy="2700301"/>
          </a:xfrm>
          <a:prstGeom prst="roundRect">
            <a:avLst/>
          </a:prstGeom>
          <a:noFill/>
          <a:ln w="88900">
            <a:solidFill>
              <a:srgbClr val="C76AF0"/>
            </a:solidFill>
          </a:ln>
        </p:spPr>
      </p:pic>
      <p:pic>
        <p:nvPicPr>
          <p:cNvPr id="7" name="Picture 4" descr="http://to-world-travel.ru/img/2015/042617/1447927"/>
          <p:cNvPicPr>
            <a:picLocks noChangeAspect="1" noChangeArrowheads="1"/>
          </p:cNvPicPr>
          <p:nvPr/>
        </p:nvPicPr>
        <p:blipFill>
          <a:blip r:embed="rId4" cstate="print">
            <a:lum bright="10000" contrast="20000"/>
          </a:blip>
          <a:stretch>
            <a:fillRect/>
          </a:stretch>
        </p:blipFill>
        <p:spPr bwMode="auto">
          <a:xfrm>
            <a:off x="251520" y="2060848"/>
            <a:ext cx="5397858" cy="4048394"/>
          </a:xfrm>
          <a:prstGeom prst="roundRect">
            <a:avLst/>
          </a:prstGeom>
          <a:noFill/>
          <a:ln w="88900">
            <a:solidFill>
              <a:srgbClr val="C76AF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67544" y="260648"/>
            <a:ext cx="8424936" cy="1887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В субботу пораньше семью поднимаем,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Радости нашей мы не 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скрываем!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По 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традиции сделаем фото в фойе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Мир Искусства в музее открыт детворе!</a:t>
            </a:r>
            <a:endParaRPr lang="ru-RU" sz="2800" b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www.lenagold.ru/fon/flo/sir/lilac21.jpg"/>
          <p:cNvPicPr>
            <a:picLocks noChangeAspect="1" noChangeArrowheads="1"/>
          </p:cNvPicPr>
          <p:nvPr/>
        </p:nvPicPr>
        <p:blipFill>
          <a:blip r:embed="rId2" cstate="print">
            <a:lum bright="20000" contrast="30000"/>
          </a:blip>
          <a:srcRect r="21368" b="-8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4" descr="http://to-world-travel.ru/img/2015/042617/1447927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tretch>
            <a:fillRect/>
          </a:stretch>
        </p:blipFill>
        <p:spPr bwMode="auto">
          <a:xfrm>
            <a:off x="5292080" y="3933056"/>
            <a:ext cx="3600400" cy="2700300"/>
          </a:xfrm>
          <a:prstGeom prst="roundRect">
            <a:avLst/>
          </a:prstGeom>
          <a:noFill/>
          <a:ln w="88900">
            <a:solidFill>
              <a:srgbClr val="C76AF0"/>
            </a:solidFill>
          </a:ln>
        </p:spPr>
      </p:pic>
      <p:pic>
        <p:nvPicPr>
          <p:cNvPr id="7" name="Picture 4" descr="http://to-world-travel.ru/img/2015/042617/1447927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tretch>
            <a:fillRect/>
          </a:stretch>
        </p:blipFill>
        <p:spPr bwMode="auto">
          <a:xfrm>
            <a:off x="251520" y="2060848"/>
            <a:ext cx="5397858" cy="4048393"/>
          </a:xfrm>
          <a:prstGeom prst="roundRect">
            <a:avLst/>
          </a:prstGeom>
          <a:noFill/>
          <a:ln w="88900">
            <a:solidFill>
              <a:srgbClr val="C76AF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67544" y="260648"/>
            <a:ext cx="84249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Б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ратишек, сестренок  за ручку берем,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С друзьями по залам дружно идем…</a:t>
            </a:r>
            <a:endParaRPr lang="ru-RU" sz="2800" b="1" dirty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Вспомним, что музы в музее живут,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Красоту, тишину они здесь берегут.</a:t>
            </a:r>
          </a:p>
          <a:p>
            <a:endParaRPr lang="ru-RU" sz="2800" b="1" dirty="0" smtClean="0">
              <a:solidFill>
                <a:srgbClr val="0066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www.lenagold.ru/fon/flo/sir/lilac21.jpg"/>
          <p:cNvPicPr>
            <a:picLocks noChangeAspect="1" noChangeArrowheads="1"/>
          </p:cNvPicPr>
          <p:nvPr/>
        </p:nvPicPr>
        <p:blipFill>
          <a:blip r:embed="rId2" cstate="print">
            <a:lum bright="20000" contrast="30000"/>
          </a:blip>
          <a:srcRect r="21368" b="-8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4" descr="http://to-world-travel.ru/img/2015/042617/1447927"/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</a:blip>
          <a:srcRect r="4000" b="17333"/>
          <a:stretch>
            <a:fillRect/>
          </a:stretch>
        </p:blipFill>
        <p:spPr bwMode="auto">
          <a:xfrm>
            <a:off x="5364088" y="4221088"/>
            <a:ext cx="3456384" cy="2232248"/>
          </a:xfrm>
          <a:prstGeom prst="roundRect">
            <a:avLst/>
          </a:prstGeom>
          <a:noFill/>
          <a:ln w="88900">
            <a:solidFill>
              <a:srgbClr val="C76AF0"/>
            </a:solidFill>
          </a:ln>
        </p:spPr>
      </p:pic>
      <p:pic>
        <p:nvPicPr>
          <p:cNvPr id="7" name="Picture 4" descr="http://to-world-travel.ru/img/2015/042617/1447927"/>
          <p:cNvPicPr>
            <a:picLocks noChangeAspect="1" noChangeArrowheads="1"/>
          </p:cNvPicPr>
          <p:nvPr/>
        </p:nvPicPr>
        <p:blipFill>
          <a:blip r:embed="rId4" cstate="print">
            <a:lum bright="10000" contrast="20000"/>
          </a:blip>
          <a:stretch>
            <a:fillRect/>
          </a:stretch>
        </p:blipFill>
        <p:spPr bwMode="auto">
          <a:xfrm>
            <a:off x="251520" y="2276872"/>
            <a:ext cx="5397858" cy="4048393"/>
          </a:xfrm>
          <a:prstGeom prst="roundRect">
            <a:avLst/>
          </a:prstGeom>
          <a:noFill/>
          <a:ln w="88900">
            <a:solidFill>
              <a:srgbClr val="C76AF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67544" y="260648"/>
            <a:ext cx="84249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На третий  этаж подняться спешим,</a:t>
            </a:r>
            <a:endParaRPr lang="ru-RU" sz="28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С балкона на бальную залу глядим:</a:t>
            </a:r>
            <a:endParaRPr lang="ru-RU" sz="28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Тяжелая люстра, лепнины узор -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Двести лет удивляет старинный декор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!</a:t>
            </a:r>
            <a:endParaRPr lang="ru-RU" sz="2800" b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www.lenagold.ru/fon/flo/sir/lilac21.jpg"/>
          <p:cNvPicPr>
            <a:picLocks noChangeAspect="1" noChangeArrowheads="1"/>
          </p:cNvPicPr>
          <p:nvPr/>
        </p:nvPicPr>
        <p:blipFill>
          <a:blip r:embed="rId2" cstate="print">
            <a:lum bright="20000" contrast="30000"/>
          </a:blip>
          <a:srcRect r="21368" b="-8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4" descr="http://to-world-travel.ru/img/2015/042617/1447927"/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</a:blip>
          <a:stretch>
            <a:fillRect/>
          </a:stretch>
        </p:blipFill>
        <p:spPr bwMode="auto">
          <a:xfrm>
            <a:off x="251520" y="2060848"/>
            <a:ext cx="4608512" cy="3456384"/>
          </a:xfrm>
          <a:prstGeom prst="roundRect">
            <a:avLst/>
          </a:prstGeom>
          <a:noFill/>
          <a:ln w="88900">
            <a:solidFill>
              <a:srgbClr val="C76AF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899592" y="260648"/>
            <a:ext cx="79928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Художник  ловкою рукою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К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артины эти живо пишет…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Мы каждый жанр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 себе откроем-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Стихи помогут ребятишкам:</a:t>
            </a:r>
            <a:endParaRPr lang="ru-RU" sz="28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endParaRPr lang="ru-RU" sz="28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6" name="Picture 4" descr="http://to-world-travel.ru/img/2015/042617/1447927"/>
          <p:cNvPicPr>
            <a:picLocks noChangeAspect="1" noChangeArrowheads="1"/>
          </p:cNvPicPr>
          <p:nvPr/>
        </p:nvPicPr>
        <p:blipFill>
          <a:blip r:embed="rId4" cstate="print">
            <a:lum bright="10000" contrast="20000"/>
          </a:blip>
          <a:stretch>
            <a:fillRect/>
          </a:stretch>
        </p:blipFill>
        <p:spPr bwMode="auto">
          <a:xfrm>
            <a:off x="4211960" y="3212976"/>
            <a:ext cx="4584509" cy="3438381"/>
          </a:xfrm>
          <a:prstGeom prst="roundRect">
            <a:avLst/>
          </a:prstGeom>
          <a:noFill/>
          <a:ln w="88900">
            <a:solidFill>
              <a:srgbClr val="C76A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www.lenagold.ru/fon/flo/sir/lilac21.jpg"/>
          <p:cNvPicPr>
            <a:picLocks noChangeAspect="1" noChangeArrowheads="1"/>
          </p:cNvPicPr>
          <p:nvPr/>
        </p:nvPicPr>
        <p:blipFill>
          <a:blip r:embed="rId2" cstate="print">
            <a:lum bright="20000" contrast="30000"/>
          </a:blip>
          <a:srcRect r="21368" b="-8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4" descr="http://to-world-travel.ru/img/2015/042617/1447927"/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tretch>
            <a:fillRect/>
          </a:stretch>
        </p:blipFill>
        <p:spPr bwMode="auto">
          <a:xfrm>
            <a:off x="1979712" y="4725144"/>
            <a:ext cx="2448272" cy="1872928"/>
          </a:xfrm>
          <a:prstGeom prst="roundRect">
            <a:avLst/>
          </a:prstGeom>
          <a:noFill/>
          <a:ln w="88900">
            <a:solidFill>
              <a:srgbClr val="C76AF0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467544" y="188640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Если видишь, на картине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Нарисована река,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Или ель и белый иней,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Или сад и облака,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         Или 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снежная равнина,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         Или 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поле и шалаш, -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         Обязательно картина называется </a:t>
            </a:r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ПЕЙЗАЖ</a:t>
            </a:r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</a:rPr>
              <a:t>.</a:t>
            </a:r>
            <a:endParaRPr lang="ru-RU" sz="2000" b="1" dirty="0" smtClean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2050" name="Picture 2" descr="http://images49.fotki.com/v630/photos/7/1454087/8061578/_1909__142x116_-vi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179512" y="2852936"/>
            <a:ext cx="2204244" cy="2709924"/>
          </a:xfrm>
          <a:prstGeom prst="roundRect">
            <a:avLst/>
          </a:prstGeom>
          <a:noFill/>
          <a:ln w="57150">
            <a:solidFill>
              <a:srgbClr val="C76AF0"/>
            </a:solidFill>
          </a:ln>
        </p:spPr>
      </p:pic>
      <p:pic>
        <p:nvPicPr>
          <p:cNvPr id="2052" name="Picture 4" descr="http://www.zdravrussia.ru/images/foto_isk/prevb/154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188640"/>
            <a:ext cx="2536230" cy="2046610"/>
          </a:xfrm>
          <a:prstGeom prst="roundRect">
            <a:avLst/>
          </a:prstGeom>
          <a:noFill/>
          <a:ln w="57150">
            <a:solidFill>
              <a:srgbClr val="AC23E9"/>
            </a:solidFill>
          </a:ln>
        </p:spPr>
      </p:pic>
      <p:pic>
        <p:nvPicPr>
          <p:cNvPr id="7" name="Picture 4" descr="http://to-world-travel.ru/img/2015/042617/1447927"/>
          <p:cNvPicPr>
            <a:picLocks noChangeAspect="1" noChangeArrowheads="1"/>
          </p:cNvPicPr>
          <p:nvPr/>
        </p:nvPicPr>
        <p:blipFill>
          <a:blip r:embed="rId6" cstate="print">
            <a:lum bright="10000" contrast="20000"/>
          </a:blip>
          <a:stretch>
            <a:fillRect/>
          </a:stretch>
        </p:blipFill>
        <p:spPr bwMode="auto">
          <a:xfrm>
            <a:off x="4716016" y="3212976"/>
            <a:ext cx="4176464" cy="3276364"/>
          </a:xfrm>
          <a:prstGeom prst="roundRect">
            <a:avLst/>
          </a:prstGeom>
          <a:noFill/>
          <a:ln w="88900">
            <a:solidFill>
              <a:srgbClr val="C76A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www.lenagold.ru/fon/flo/sir/lilac21.jpg"/>
          <p:cNvPicPr>
            <a:picLocks noChangeAspect="1" noChangeArrowheads="1"/>
          </p:cNvPicPr>
          <p:nvPr/>
        </p:nvPicPr>
        <p:blipFill>
          <a:blip r:embed="rId2" cstate="print">
            <a:lum bright="20000" contrast="30000"/>
          </a:blip>
          <a:srcRect r="21368" b="-8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4" descr="http://to-world-travel.ru/img/2015/042617/1447927"/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</a:blip>
          <a:stretch>
            <a:fillRect/>
          </a:stretch>
        </p:blipFill>
        <p:spPr bwMode="auto">
          <a:xfrm>
            <a:off x="251520" y="3068960"/>
            <a:ext cx="4248472" cy="3186354"/>
          </a:xfrm>
          <a:prstGeom prst="roundRect">
            <a:avLst/>
          </a:prstGeom>
          <a:noFill/>
          <a:ln w="88900">
            <a:solidFill>
              <a:srgbClr val="C76AF0"/>
            </a:solidFill>
          </a:ln>
        </p:spPr>
      </p:pic>
      <p:pic>
        <p:nvPicPr>
          <p:cNvPr id="6" name="Picture 4" descr="http://to-world-travel.ru/img/2015/042617/1447927"/>
          <p:cNvPicPr>
            <a:picLocks noChangeAspect="1" noChangeArrowheads="1"/>
          </p:cNvPicPr>
          <p:nvPr/>
        </p:nvPicPr>
        <p:blipFill>
          <a:blip r:embed="rId4" cstate="print">
            <a:lum bright="10000" contrast="20000"/>
          </a:blip>
          <a:stretch>
            <a:fillRect/>
          </a:stretch>
        </p:blipFill>
        <p:spPr bwMode="auto">
          <a:xfrm>
            <a:off x="4716016" y="3140968"/>
            <a:ext cx="4152463" cy="3114346"/>
          </a:xfrm>
          <a:prstGeom prst="roundRect">
            <a:avLst/>
          </a:prstGeom>
          <a:noFill/>
          <a:ln w="88900">
            <a:solidFill>
              <a:srgbClr val="C76AF0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467544" y="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dirty="0" smtClean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188640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Если 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видишь, что с картины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Смотрит кто-нибудь из нас, -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Или принц в плаще старинном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,</a:t>
            </a:r>
            <a:endParaRPr lang="ru-RU" sz="24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Или в робе верхолаз,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            Летчик 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или балерина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,</a:t>
            </a:r>
            <a:endParaRPr lang="ru-RU" sz="24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           Или 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Колька, твой сосед, 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-</a:t>
            </a:r>
            <a:endParaRPr lang="ru-RU" sz="24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           Обязательно картина называется </a:t>
            </a:r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ПОРТРЕТ.</a:t>
            </a:r>
            <a:endParaRPr lang="ru-RU" sz="24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12" name="Picture 2" descr="http://www.detskiysad.ru/art/big/milnikov/milnikov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260648"/>
            <a:ext cx="1797391" cy="2146598"/>
          </a:xfrm>
          <a:prstGeom prst="roundRect">
            <a:avLst/>
          </a:prstGeom>
          <a:noFill/>
          <a:ln w="57150">
            <a:solidFill>
              <a:srgbClr val="C76A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www.lenagold.ru/fon/flo/sir/lilac21.jpg"/>
          <p:cNvPicPr>
            <a:picLocks noChangeAspect="1" noChangeArrowheads="1"/>
          </p:cNvPicPr>
          <p:nvPr/>
        </p:nvPicPr>
        <p:blipFill>
          <a:blip r:embed="rId2" cstate="print">
            <a:lum bright="20000" contrast="30000"/>
          </a:blip>
          <a:srcRect r="21368" b="-80"/>
          <a:stretch>
            <a:fillRect/>
          </a:stretch>
        </p:blipFill>
        <p:spPr bwMode="auto">
          <a:xfrm>
            <a:off x="-180528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4" descr="http://to-world-travel.ru/img/2015/042617/1447927"/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</a:blip>
          <a:stretch>
            <a:fillRect/>
          </a:stretch>
        </p:blipFill>
        <p:spPr bwMode="auto">
          <a:xfrm>
            <a:off x="395536" y="3356992"/>
            <a:ext cx="4286875" cy="3215157"/>
          </a:xfrm>
          <a:prstGeom prst="roundRect">
            <a:avLst/>
          </a:prstGeom>
          <a:noFill/>
          <a:ln w="88900">
            <a:solidFill>
              <a:srgbClr val="C76AF0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467544" y="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dirty="0" smtClean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260648"/>
            <a:ext cx="95405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Если 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видишь на картине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Чашку кофе на столе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,</a:t>
            </a:r>
            <a:endParaRPr lang="ru-RU" sz="24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Или морс в большом графине,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Или розу в хрустале,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                                      Или 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бронзовую вазу,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                                      Или 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грушу или торт,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                                      Или 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все предметы сразу, 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-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                                      Знай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, что это </a:t>
            </a:r>
            <a:r>
              <a:rPr lang="ru-RU" sz="2400" b="1" dirty="0" smtClean="0">
                <a:solidFill>
                  <a:srgbClr val="FF0000"/>
                </a:solidFill>
                <a:latin typeface="Georgia" pitchFamily="18" charset="0"/>
              </a:rPr>
              <a:t>НАТЮРМОРТ.</a:t>
            </a:r>
            <a:endParaRPr lang="ru-RU" sz="2400" b="1" dirty="0" smtClean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12" name="Picture 4" descr="http://1919.wiki.uniyar.ac.ru/images/artmuseum/a/af/%D0%9C%D0%98%D0%A0_%D0%9C%D0%A3%D0%97%D0%95%D0%AF_10_2010.jpg"/>
          <p:cNvPicPr>
            <a:picLocks noChangeAspect="1" noChangeArrowheads="1"/>
          </p:cNvPicPr>
          <p:nvPr/>
        </p:nvPicPr>
        <p:blipFill>
          <a:blip r:embed="rId4" cstate="print"/>
          <a:srcRect t="21120" r="2086"/>
          <a:stretch>
            <a:fillRect/>
          </a:stretch>
        </p:blipFill>
        <p:spPr bwMode="auto">
          <a:xfrm>
            <a:off x="7020272" y="188640"/>
            <a:ext cx="1903583" cy="2088232"/>
          </a:xfrm>
          <a:prstGeom prst="roundRect">
            <a:avLst/>
          </a:prstGeom>
          <a:noFill/>
          <a:ln w="57150">
            <a:solidFill>
              <a:srgbClr val="C76AF0"/>
            </a:solidFill>
          </a:ln>
        </p:spPr>
      </p:pic>
      <p:pic>
        <p:nvPicPr>
          <p:cNvPr id="22530" name="Picture 2" descr="http://artpoisk.info/files/images/_thumbs/10486/238x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3429000"/>
            <a:ext cx="2266950" cy="3086101"/>
          </a:xfrm>
          <a:prstGeom prst="roundRect">
            <a:avLst/>
          </a:prstGeom>
          <a:noFill/>
          <a:ln w="57150">
            <a:solidFill>
              <a:srgbClr val="C76A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www.lenagold.ru/fon/flo/sir/lilac21.jpg"/>
          <p:cNvPicPr>
            <a:picLocks noChangeAspect="1" noChangeArrowheads="1"/>
          </p:cNvPicPr>
          <p:nvPr/>
        </p:nvPicPr>
        <p:blipFill>
          <a:blip r:embed="rId2" cstate="print">
            <a:lum bright="20000" contrast="30000"/>
          </a:blip>
          <a:srcRect r="21368" b="-8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4" descr="http://to-world-travel.ru/img/2015/042617/1447927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 bwMode="auto">
          <a:xfrm>
            <a:off x="323528" y="2279355"/>
            <a:ext cx="5472608" cy="4104456"/>
          </a:xfrm>
          <a:prstGeom prst="roundRect">
            <a:avLst/>
          </a:prstGeom>
          <a:noFill/>
          <a:ln w="88900">
            <a:solidFill>
              <a:srgbClr val="C76AF0"/>
            </a:solidFill>
          </a:ln>
        </p:spPr>
      </p:pic>
      <p:pic>
        <p:nvPicPr>
          <p:cNvPr id="9" name="Picture 4" descr="http://to-world-travel.ru/img/2015/042617/1447927"/>
          <p:cNvPicPr>
            <a:picLocks noChangeAspect="1" noChangeArrowheads="1"/>
          </p:cNvPicPr>
          <p:nvPr/>
        </p:nvPicPr>
        <p:blipFill>
          <a:blip r:embed="rId4" cstate="print">
            <a:lum bright="10000" contrast="20000"/>
          </a:blip>
          <a:stretch>
            <a:fillRect/>
          </a:stretch>
        </p:blipFill>
        <p:spPr bwMode="auto">
          <a:xfrm>
            <a:off x="6012160" y="3861048"/>
            <a:ext cx="2894869" cy="2171151"/>
          </a:xfrm>
          <a:prstGeom prst="roundRect">
            <a:avLst/>
          </a:prstGeom>
          <a:noFill/>
          <a:ln w="88900">
            <a:solidFill>
              <a:srgbClr val="C76AF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004048" y="6021288"/>
            <a:ext cx="4139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66"/>
                </a:solidFill>
              </a:rPr>
              <a:t>             Поставленный  детьми </a:t>
            </a:r>
          </a:p>
          <a:p>
            <a:pPr algn="ctr"/>
            <a:r>
              <a:rPr lang="ru-RU" b="1" dirty="0" smtClean="0">
                <a:solidFill>
                  <a:srgbClr val="000066"/>
                </a:solidFill>
              </a:rPr>
              <a:t>   «Натюрморт  с вазой и фруктами»</a:t>
            </a:r>
            <a:endParaRPr lang="ru-RU" b="1" dirty="0">
              <a:solidFill>
                <a:srgbClr val="00006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9672" y="332656"/>
            <a:ext cx="7524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66"/>
                </a:solidFill>
                <a:latin typeface="Georgia" pitchFamily="18" charset="0"/>
              </a:rPr>
              <a:t>Довольно сложная задача: </a:t>
            </a:r>
          </a:p>
          <a:p>
            <a:r>
              <a:rPr lang="ru-RU" sz="2400" b="1" dirty="0" smtClean="0">
                <a:solidFill>
                  <a:srgbClr val="000066"/>
                </a:solidFill>
                <a:latin typeface="Georgia" pitchFamily="18" charset="0"/>
              </a:rPr>
              <a:t>Свой натюрморт поставить  нам  -</a:t>
            </a:r>
          </a:p>
          <a:p>
            <a:r>
              <a:rPr lang="ru-RU" sz="2400" b="1" dirty="0" smtClean="0">
                <a:solidFill>
                  <a:srgbClr val="000066"/>
                </a:solidFill>
                <a:latin typeface="Georgia" pitchFamily="18" charset="0"/>
              </a:rPr>
              <a:t>Главным предметом </a:t>
            </a:r>
            <a:r>
              <a:rPr lang="ru-RU" sz="2400" b="1" dirty="0" smtClean="0">
                <a:solidFill>
                  <a:srgbClr val="000066"/>
                </a:solidFill>
                <a:latin typeface="Georgia" pitchFamily="18" charset="0"/>
              </a:rPr>
              <a:t>вазу</a:t>
            </a:r>
            <a:r>
              <a:rPr lang="ru-RU" sz="2400" b="1" dirty="0" smtClean="0">
                <a:solidFill>
                  <a:srgbClr val="000066"/>
                </a:solidFill>
                <a:latin typeface="Georgia" pitchFamily="18" charset="0"/>
              </a:rPr>
              <a:t> назначить,</a:t>
            </a:r>
          </a:p>
          <a:p>
            <a:r>
              <a:rPr lang="ru-RU" sz="2400" b="1" dirty="0" smtClean="0">
                <a:solidFill>
                  <a:srgbClr val="000066"/>
                </a:solidFill>
                <a:latin typeface="Georgia" pitchFamily="18" charset="0"/>
              </a:rPr>
              <a:t>Фрукты расставить все по местам…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366</Words>
  <Application>Microsoft Office PowerPoint</Application>
  <PresentationFormat>Экран (4:3)</PresentationFormat>
  <Paragraphs>66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Наталья</cp:lastModifiedBy>
  <cp:revision>33</cp:revision>
  <dcterms:created xsi:type="dcterms:W3CDTF">2016-03-20T05:38:28Z</dcterms:created>
  <dcterms:modified xsi:type="dcterms:W3CDTF">2016-03-20T16:39:09Z</dcterms:modified>
</cp:coreProperties>
</file>